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57" r:id="rId3"/>
    <p:sldId id="274" r:id="rId4"/>
    <p:sldId id="258" r:id="rId5"/>
    <p:sldId id="259" r:id="rId6"/>
    <p:sldId id="260" r:id="rId7"/>
    <p:sldId id="261" r:id="rId8"/>
    <p:sldId id="262" r:id="rId9"/>
    <p:sldId id="263" r:id="rId10"/>
    <p:sldId id="264" r:id="rId11"/>
    <p:sldId id="265" r:id="rId12"/>
    <p:sldId id="266" r:id="rId13"/>
    <p:sldId id="267" r:id="rId14"/>
    <p:sldId id="268" r:id="rId15"/>
    <p:sldId id="270" r:id="rId16"/>
    <p:sldId id="271" r:id="rId17"/>
    <p:sldId id="272" r:id="rId18"/>
    <p:sldId id="273" r:id="rId19"/>
    <p:sldId id="269" r:id="rId20"/>
    <p:sldId id="275" r:id="rId2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294" autoAdjust="0"/>
    <p:restoredTop sz="94610"/>
  </p:normalViewPr>
  <p:slideViewPr>
    <p:cSldViewPr snapToGrid="0" snapToObjects="1">
      <p:cViewPr varScale="1">
        <p:scale>
          <a:sx n="77" d="100"/>
          <a:sy n="77" d="100"/>
        </p:scale>
        <p:origin x="216"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734855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41102740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23665195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7790676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36271032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Click="0" advTm="3000">
        <p14:reveal/>
      </p:transition>
    </mc:Choice>
    <mc:Fallback>
      <p:transition spd="slow" advClick="0" advTm="3000">
        <p:fade/>
      </p:transition>
    </mc:Fallback>
  </mc:AlternateConten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mc:AlternateContent xmlns:mc="http://schemas.openxmlformats.org/markup-compatibility/2006">
    <mc:Choice xmlns:p14="http://schemas.microsoft.com/office/powerpoint/2010/main" Requires="p14">
      <p:transition spd="slow" p14:dur="2000" advClick="0" advTm="3000">
        <p14:reveal/>
      </p:transition>
    </mc:Choice>
    <mc:Fallback>
      <p:transition spd="slow" advClick="0" advTm="3000">
        <p:fade/>
      </p:transition>
    </mc:Fallback>
  </mc:AlternateConten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txBody>
          <a:bodyPr/>
          <a:lstStyle/>
          <a:p>
            <a:endParaRPr lang="en-IN" dirty="0">
              <a:latin typeface="Times New Roman" panose="02020603050405020304" pitchFamily="18" charset="0"/>
              <a:cs typeface="Times New Roman" panose="02020603050405020304" pitchFamily="18" charset="0"/>
            </a:endParaRPr>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147174" y="511616"/>
            <a:ext cx="8247565" cy="1969770"/>
          </a:xfrm>
          <a:prstGeom prst="rect">
            <a:avLst/>
          </a:prstGeom>
          <a:noFill/>
          <a:ln/>
        </p:spPr>
        <p:txBody>
          <a:bodyPr wrap="square" rtlCol="0" anchor="t"/>
          <a:lstStyle/>
          <a:p>
            <a:pPr algn="ctr"/>
            <a:r>
              <a:rPr lang="en-US" sz="4400" b="1" dirty="0">
                <a:solidFill>
                  <a:srgbClr val="FFB393"/>
                </a:solidFill>
                <a:latin typeface="Times New Roman" panose="02020603050405020304" pitchFamily="18" charset="0"/>
                <a:ea typeface="Brygada 1918" pitchFamily="34" charset="-122"/>
                <a:cs typeface="Times New Roman" panose="02020603050405020304" pitchFamily="18" charset="0"/>
              </a:rPr>
              <a:t>Casting a Wider Net: Recognizing and Avoiding Phishing Attacks</a:t>
            </a:r>
            <a:endParaRPr lang="en-US" sz="4400" dirty="0">
              <a:latin typeface="Times New Roman" panose="02020603050405020304" pitchFamily="18" charset="0"/>
              <a:cs typeface="Times New Roman" panose="02020603050405020304" pitchFamily="18" charset="0"/>
            </a:endParaRPr>
          </a:p>
        </p:txBody>
      </p:sp>
      <p:sp>
        <p:nvSpPr>
          <p:cNvPr id="6" name="Text 3"/>
          <p:cNvSpPr/>
          <p:nvPr/>
        </p:nvSpPr>
        <p:spPr>
          <a:xfrm>
            <a:off x="749260" y="3565079"/>
            <a:ext cx="7645479" cy="2396966"/>
          </a:xfrm>
          <a:prstGeom prst="rect">
            <a:avLst/>
          </a:prstGeom>
          <a:noFill/>
          <a:ln/>
        </p:spPr>
        <p:txBody>
          <a:bodyPr wrap="square" rtlCol="0" anchor="t"/>
          <a:lstStyle/>
          <a:p>
            <a:pPr marL="0" indent="0" algn="just">
              <a:lnSpc>
                <a:spcPts val="2697"/>
              </a:lnSpc>
              <a:buNone/>
            </a:pPr>
            <a:r>
              <a:rPr lang="en-US" dirty="0">
                <a:solidFill>
                  <a:srgbClr val="F4CAB8"/>
                </a:solidFill>
                <a:latin typeface="Times New Roman" panose="02020603050405020304" pitchFamily="18" charset="0"/>
                <a:ea typeface="Montserrat" pitchFamily="34" charset="-122"/>
                <a:cs typeface="Times New Roman" panose="02020603050405020304" pitchFamily="18" charset="0"/>
              </a:rPr>
              <a:t>Phishing attacks are a common and dangerous threat to individuals and organizations. They involve malicious actors attempting to deceive individuals into providing sensitive information, such as passwords, credit card details, or personal data, by posing as legitimate entities. This presentation will explore the various aspects of phishing attacks, providing practical insights on recognizing and mitigating these threats.</a:t>
            </a:r>
            <a:endParaRPr lang="en-US" dirty="0">
              <a:latin typeface="Times New Roman" panose="02020603050405020304" pitchFamily="18" charset="0"/>
              <a:cs typeface="Times New Roman" panose="02020603050405020304" pitchFamily="18" charset="0"/>
            </a:endParaRPr>
          </a:p>
        </p:txBody>
      </p:sp>
      <p:sp>
        <p:nvSpPr>
          <p:cNvPr id="7" name="Shape 4"/>
          <p:cNvSpPr/>
          <p:nvPr/>
        </p:nvSpPr>
        <p:spPr>
          <a:xfrm>
            <a:off x="749260" y="6407825"/>
            <a:ext cx="342543" cy="342543"/>
          </a:xfrm>
          <a:prstGeom prst="roundRect">
            <a:avLst>
              <a:gd name="adj" fmla="val 26691789"/>
            </a:avLst>
          </a:prstGeom>
          <a:noFill/>
          <a:ln w="7620">
            <a:solidFill>
              <a:srgbClr val="FFFFFF"/>
            </a:solidFill>
            <a:prstDash val="solid"/>
          </a:ln>
        </p:spPr>
      </p:sp>
      <p:sp>
        <p:nvSpPr>
          <p:cNvPr id="9" name="Text 5"/>
          <p:cNvSpPr/>
          <p:nvPr/>
        </p:nvSpPr>
        <p:spPr>
          <a:xfrm>
            <a:off x="1238595" y="6374698"/>
            <a:ext cx="6076605" cy="1487153"/>
          </a:xfrm>
          <a:prstGeom prst="rect">
            <a:avLst/>
          </a:prstGeom>
          <a:noFill/>
          <a:ln/>
        </p:spPr>
        <p:txBody>
          <a:bodyPr wrap="none" rtlCol="0" anchor="t"/>
          <a:lstStyle/>
          <a:p>
            <a:pPr marL="0" indent="0" algn="l">
              <a:lnSpc>
                <a:spcPts val="2950"/>
              </a:lnSpc>
              <a:buNone/>
            </a:pPr>
            <a:r>
              <a:rPr lang="en-US" sz="2107" b="1" dirty="0">
                <a:solidFill>
                  <a:srgbClr val="F4CAB8"/>
                </a:solidFill>
                <a:latin typeface="Times New Roman" panose="02020603050405020304" pitchFamily="18" charset="0"/>
                <a:ea typeface="Montserrat" pitchFamily="34" charset="-122"/>
                <a:cs typeface="Times New Roman" panose="02020603050405020304" pitchFamily="18" charset="0"/>
              </a:rPr>
              <a:t>By,        </a:t>
            </a:r>
          </a:p>
          <a:p>
            <a:pPr marL="0" indent="0" algn="l">
              <a:lnSpc>
                <a:spcPts val="2950"/>
              </a:lnSpc>
              <a:buNone/>
            </a:pPr>
            <a:r>
              <a:rPr lang="en-US" sz="2107" b="1" dirty="0">
                <a:solidFill>
                  <a:srgbClr val="F4CAB8"/>
                </a:solidFill>
                <a:latin typeface="Times New Roman" panose="02020603050405020304" pitchFamily="18" charset="0"/>
                <a:ea typeface="Montserrat" pitchFamily="34" charset="-122"/>
                <a:cs typeface="Times New Roman" panose="02020603050405020304" pitchFamily="18" charset="0"/>
              </a:rPr>
              <a:t>      R Yuktha</a:t>
            </a:r>
          </a:p>
          <a:p>
            <a:pPr>
              <a:lnSpc>
                <a:spcPts val="2950"/>
              </a:lnSpc>
            </a:pPr>
            <a:r>
              <a:rPr lang="en-US" sz="2107" b="1" dirty="0">
                <a:solidFill>
                  <a:srgbClr val="F4CAB8"/>
                </a:solidFill>
                <a:latin typeface="Times New Roman" panose="02020603050405020304" pitchFamily="18" charset="0"/>
                <a:ea typeface="Montserrat" pitchFamily="34" charset="-122"/>
                <a:cs typeface="Times New Roman" panose="02020603050405020304" pitchFamily="18" charset="0"/>
              </a:rPr>
              <a:t>      CA/JL1/20426</a:t>
            </a:r>
          </a:p>
          <a:p>
            <a:pPr>
              <a:lnSpc>
                <a:spcPts val="2950"/>
              </a:lnSpc>
            </a:pPr>
            <a:endParaRPr lang="en-US" sz="2107" b="1" dirty="0">
              <a:solidFill>
                <a:srgbClr val="F4CAB8"/>
              </a:solidFill>
              <a:latin typeface="Times New Roman" panose="02020603050405020304" pitchFamily="18" charset="0"/>
              <a:ea typeface="Montserrat" pitchFamily="34" charset="-122"/>
              <a:cs typeface="Times New Roman" panose="02020603050405020304" pitchFamily="18" charset="0"/>
            </a:endParaRPr>
          </a:p>
          <a:p>
            <a:pPr marL="0" indent="0" algn="l">
              <a:lnSpc>
                <a:spcPts val="2950"/>
              </a:lnSpc>
              <a:buNone/>
            </a:pPr>
            <a:endParaRPr lang="en-US" sz="2107"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3000">
        <p14:reveal/>
      </p:transition>
    </mc:Choice>
    <mc:Fallback>
      <p:transition spd="slow" advClick="0" advTm="300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18649" y="1203008"/>
            <a:ext cx="6969204" cy="589121"/>
          </a:xfrm>
          <a:prstGeom prst="rect">
            <a:avLst/>
          </a:prstGeom>
          <a:noFill/>
          <a:ln/>
        </p:spPr>
        <p:txBody>
          <a:bodyPr wrap="none" rtlCol="0" anchor="t"/>
          <a:lstStyle/>
          <a:p>
            <a:pPr marL="0" indent="0" algn="just">
              <a:lnSpc>
                <a:spcPts val="4640"/>
              </a:lnSpc>
              <a:buNone/>
            </a:pPr>
            <a:r>
              <a:rPr lang="en-US" sz="4400" b="1" dirty="0">
                <a:solidFill>
                  <a:srgbClr val="FFB393"/>
                </a:solidFill>
                <a:latin typeface="Times New Roman" panose="02020603050405020304" pitchFamily="18" charset="0"/>
                <a:ea typeface="Brygada 1918" pitchFamily="34" charset="-122"/>
                <a:cs typeface="Times New Roman" panose="02020603050405020304" pitchFamily="18" charset="0"/>
              </a:rPr>
              <a:t>Real-World Phishing Examples</a:t>
            </a:r>
            <a:endParaRPr lang="en-US" sz="4400" dirty="0">
              <a:latin typeface="Times New Roman" panose="02020603050405020304" pitchFamily="18" charset="0"/>
              <a:cs typeface="Times New Roman" panose="02020603050405020304" pitchFamily="18" charset="0"/>
            </a:endParaRPr>
          </a:p>
        </p:txBody>
      </p:sp>
      <p:sp>
        <p:nvSpPr>
          <p:cNvPr id="6" name="Text 3"/>
          <p:cNvSpPr/>
          <p:nvPr/>
        </p:nvSpPr>
        <p:spPr>
          <a:xfrm>
            <a:off x="618649" y="2057281"/>
            <a:ext cx="7906703" cy="848678"/>
          </a:xfrm>
          <a:prstGeom prst="rect">
            <a:avLst/>
          </a:prstGeom>
          <a:noFill/>
          <a:ln/>
        </p:spPr>
        <p:txBody>
          <a:bodyPr wrap="square" rtlCol="0" anchor="t"/>
          <a:lstStyle/>
          <a:p>
            <a:pPr marL="0" indent="0" algn="just">
              <a:lnSpc>
                <a:spcPts val="2227"/>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Phishing attacks are a real and present threat, with countless examples documented across the globe. Understanding real-world phishing attacks can provide valuable insights into how these scams operate and how to identify them.</a:t>
            </a:r>
            <a:endParaRPr lang="en-US" sz="1600" dirty="0">
              <a:latin typeface="Times New Roman" panose="02020603050405020304" pitchFamily="18" charset="0"/>
              <a:cs typeface="Times New Roman" panose="02020603050405020304" pitchFamily="18" charset="0"/>
            </a:endParaRPr>
          </a:p>
        </p:txBody>
      </p:sp>
      <p:sp>
        <p:nvSpPr>
          <p:cNvPr id="7" name="Shape 4"/>
          <p:cNvSpPr/>
          <p:nvPr/>
        </p:nvSpPr>
        <p:spPr>
          <a:xfrm>
            <a:off x="618649" y="3303627"/>
            <a:ext cx="397669" cy="397669"/>
          </a:xfrm>
          <a:prstGeom prst="roundRect">
            <a:avLst>
              <a:gd name="adj" fmla="val 8002"/>
            </a:avLst>
          </a:prstGeom>
          <a:solidFill>
            <a:srgbClr val="4D1529"/>
          </a:solidFill>
          <a:ln/>
        </p:spPr>
      </p:sp>
      <p:sp>
        <p:nvSpPr>
          <p:cNvPr id="8" name="Text 5"/>
          <p:cNvSpPr/>
          <p:nvPr/>
        </p:nvSpPr>
        <p:spPr>
          <a:xfrm>
            <a:off x="746760" y="3361015"/>
            <a:ext cx="141446" cy="282893"/>
          </a:xfrm>
          <a:prstGeom prst="rect">
            <a:avLst/>
          </a:prstGeom>
          <a:noFill/>
          <a:ln/>
        </p:spPr>
        <p:txBody>
          <a:bodyPr wrap="none" rtlCol="0" anchor="t"/>
          <a:lstStyle/>
          <a:p>
            <a:pPr marL="0" indent="0" algn="just">
              <a:lnSpc>
                <a:spcPts val="2227"/>
              </a:lnSpc>
              <a:buNone/>
            </a:pPr>
            <a:r>
              <a:rPr lang="en-US" sz="2800" b="1" dirty="0">
                <a:solidFill>
                  <a:srgbClr val="F4CAB8"/>
                </a:solidFill>
                <a:latin typeface="Times New Roman" panose="02020603050405020304" pitchFamily="18" charset="0"/>
                <a:ea typeface="Brygada 1918" pitchFamily="34" charset="-122"/>
                <a:cs typeface="Times New Roman" panose="02020603050405020304" pitchFamily="18" charset="0"/>
              </a:rPr>
              <a:t>1</a:t>
            </a:r>
            <a:endParaRPr lang="en-US" sz="2800" dirty="0">
              <a:latin typeface="Times New Roman" panose="02020603050405020304" pitchFamily="18" charset="0"/>
              <a:cs typeface="Times New Roman" panose="02020603050405020304" pitchFamily="18" charset="0"/>
            </a:endParaRPr>
          </a:p>
        </p:txBody>
      </p:sp>
      <p:sp>
        <p:nvSpPr>
          <p:cNvPr id="9" name="Text 6"/>
          <p:cNvSpPr/>
          <p:nvPr/>
        </p:nvSpPr>
        <p:spPr>
          <a:xfrm>
            <a:off x="1193006" y="3303627"/>
            <a:ext cx="2357080" cy="294680"/>
          </a:xfrm>
          <a:prstGeom prst="rect">
            <a:avLst/>
          </a:prstGeom>
          <a:noFill/>
          <a:ln/>
        </p:spPr>
        <p:txBody>
          <a:bodyPr wrap="none" rtlCol="0" anchor="t"/>
          <a:lstStyle/>
          <a:p>
            <a:pPr marL="0" indent="0" algn="just">
              <a:lnSpc>
                <a:spcPts val="2320"/>
              </a:lnSpc>
              <a:buNone/>
            </a:pPr>
            <a:r>
              <a:rPr lang="en-US" sz="2400" b="1" dirty="0">
                <a:solidFill>
                  <a:srgbClr val="F4CAB8"/>
                </a:solidFill>
                <a:latin typeface="Times New Roman" panose="02020603050405020304" pitchFamily="18" charset="0"/>
                <a:ea typeface="Brygada 1918" pitchFamily="34" charset="-122"/>
                <a:cs typeface="Times New Roman" panose="02020603050405020304" pitchFamily="18" charset="0"/>
              </a:rPr>
              <a:t>Fake Bank Websites</a:t>
            </a:r>
            <a:endParaRPr lang="en-US" sz="2400" dirty="0">
              <a:latin typeface="Times New Roman" panose="02020603050405020304" pitchFamily="18" charset="0"/>
              <a:cs typeface="Times New Roman" panose="02020603050405020304" pitchFamily="18" charset="0"/>
            </a:endParaRPr>
          </a:p>
        </p:txBody>
      </p:sp>
      <p:sp>
        <p:nvSpPr>
          <p:cNvPr id="10" name="Text 7"/>
          <p:cNvSpPr/>
          <p:nvPr/>
        </p:nvSpPr>
        <p:spPr>
          <a:xfrm>
            <a:off x="1193006" y="3704273"/>
            <a:ext cx="3290649" cy="1414463"/>
          </a:xfrm>
          <a:prstGeom prst="rect">
            <a:avLst/>
          </a:prstGeom>
          <a:noFill/>
          <a:ln/>
        </p:spPr>
        <p:txBody>
          <a:bodyPr wrap="square" rtlCol="0" anchor="t"/>
          <a:lstStyle/>
          <a:p>
            <a:pPr marL="0" indent="0" algn="just">
              <a:lnSpc>
                <a:spcPts val="2227"/>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Attackers create websites that look identical to legitimate bank websites, prompting users to enter their login credentials and account information.</a:t>
            </a:r>
            <a:endParaRPr lang="en-US" sz="1600" dirty="0">
              <a:latin typeface="Times New Roman" panose="02020603050405020304" pitchFamily="18" charset="0"/>
              <a:cs typeface="Times New Roman" panose="02020603050405020304" pitchFamily="18" charset="0"/>
            </a:endParaRPr>
          </a:p>
        </p:txBody>
      </p:sp>
      <p:sp>
        <p:nvSpPr>
          <p:cNvPr id="11" name="Shape 8"/>
          <p:cNvSpPr/>
          <p:nvPr/>
        </p:nvSpPr>
        <p:spPr>
          <a:xfrm>
            <a:off x="4660344" y="3303627"/>
            <a:ext cx="397669" cy="397669"/>
          </a:xfrm>
          <a:prstGeom prst="roundRect">
            <a:avLst>
              <a:gd name="adj" fmla="val 8002"/>
            </a:avLst>
          </a:prstGeom>
          <a:solidFill>
            <a:srgbClr val="4D1529"/>
          </a:solidFill>
          <a:ln/>
        </p:spPr>
      </p:sp>
      <p:sp>
        <p:nvSpPr>
          <p:cNvPr id="12" name="Text 9"/>
          <p:cNvSpPr/>
          <p:nvPr/>
        </p:nvSpPr>
        <p:spPr>
          <a:xfrm>
            <a:off x="4778573" y="3361015"/>
            <a:ext cx="161211" cy="282893"/>
          </a:xfrm>
          <a:prstGeom prst="rect">
            <a:avLst/>
          </a:prstGeom>
          <a:noFill/>
          <a:ln/>
        </p:spPr>
        <p:txBody>
          <a:bodyPr wrap="none" rtlCol="0" anchor="t"/>
          <a:lstStyle/>
          <a:p>
            <a:pPr marL="0" indent="0" algn="just">
              <a:lnSpc>
                <a:spcPts val="2227"/>
              </a:lnSpc>
              <a:buNone/>
            </a:pPr>
            <a:r>
              <a:rPr lang="en-US" sz="2800" b="1" dirty="0">
                <a:solidFill>
                  <a:srgbClr val="F4CAB8"/>
                </a:solidFill>
                <a:latin typeface="Times New Roman" panose="02020603050405020304" pitchFamily="18" charset="0"/>
                <a:ea typeface="Brygada 1918" pitchFamily="34" charset="-122"/>
                <a:cs typeface="Times New Roman" panose="02020603050405020304" pitchFamily="18" charset="0"/>
              </a:rPr>
              <a:t>2</a:t>
            </a:r>
            <a:endParaRPr lang="en-US" sz="2800" dirty="0">
              <a:latin typeface="Times New Roman" panose="02020603050405020304" pitchFamily="18" charset="0"/>
              <a:cs typeface="Times New Roman" panose="02020603050405020304" pitchFamily="18" charset="0"/>
            </a:endParaRPr>
          </a:p>
        </p:txBody>
      </p:sp>
      <p:sp>
        <p:nvSpPr>
          <p:cNvPr id="13" name="Text 10"/>
          <p:cNvSpPr/>
          <p:nvPr/>
        </p:nvSpPr>
        <p:spPr>
          <a:xfrm>
            <a:off x="5234702" y="3303627"/>
            <a:ext cx="2357080" cy="294680"/>
          </a:xfrm>
          <a:prstGeom prst="rect">
            <a:avLst/>
          </a:prstGeom>
          <a:noFill/>
          <a:ln/>
        </p:spPr>
        <p:txBody>
          <a:bodyPr wrap="none" rtlCol="0" anchor="t"/>
          <a:lstStyle/>
          <a:p>
            <a:pPr marL="0" indent="0" algn="just">
              <a:lnSpc>
                <a:spcPts val="2320"/>
              </a:lnSpc>
              <a:buNone/>
            </a:pPr>
            <a:r>
              <a:rPr lang="en-US" sz="2400" b="1" dirty="0">
                <a:solidFill>
                  <a:srgbClr val="F4CAB8"/>
                </a:solidFill>
                <a:latin typeface="Times New Roman" panose="02020603050405020304" pitchFamily="18" charset="0"/>
                <a:ea typeface="Brygada 1918" pitchFamily="34" charset="-122"/>
                <a:cs typeface="Times New Roman" panose="02020603050405020304" pitchFamily="18" charset="0"/>
              </a:rPr>
              <a:t>Spoofed Emails</a:t>
            </a:r>
            <a:endParaRPr lang="en-US" sz="2400" dirty="0">
              <a:latin typeface="Times New Roman" panose="02020603050405020304" pitchFamily="18" charset="0"/>
              <a:cs typeface="Times New Roman" panose="02020603050405020304" pitchFamily="18" charset="0"/>
            </a:endParaRPr>
          </a:p>
        </p:txBody>
      </p:sp>
      <p:sp>
        <p:nvSpPr>
          <p:cNvPr id="14" name="Text 11"/>
          <p:cNvSpPr/>
          <p:nvPr/>
        </p:nvSpPr>
        <p:spPr>
          <a:xfrm>
            <a:off x="5234702" y="3704273"/>
            <a:ext cx="3290649" cy="1697355"/>
          </a:xfrm>
          <a:prstGeom prst="rect">
            <a:avLst/>
          </a:prstGeom>
          <a:noFill/>
          <a:ln/>
        </p:spPr>
        <p:txBody>
          <a:bodyPr wrap="square" rtlCol="0" anchor="t"/>
          <a:lstStyle/>
          <a:p>
            <a:pPr marL="0" indent="0" algn="just">
              <a:lnSpc>
                <a:spcPts val="2227"/>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Attackers send emails that appear to be from a trusted source, such as a government agency or a well-known company, requesting personal information or directing users to malicious websites.</a:t>
            </a:r>
            <a:endParaRPr lang="en-US" sz="1600" dirty="0">
              <a:latin typeface="Times New Roman" panose="02020603050405020304" pitchFamily="18" charset="0"/>
              <a:cs typeface="Times New Roman" panose="02020603050405020304" pitchFamily="18" charset="0"/>
            </a:endParaRPr>
          </a:p>
        </p:txBody>
      </p:sp>
      <p:sp>
        <p:nvSpPr>
          <p:cNvPr id="15" name="Shape 12"/>
          <p:cNvSpPr/>
          <p:nvPr/>
        </p:nvSpPr>
        <p:spPr>
          <a:xfrm>
            <a:off x="618649" y="5777151"/>
            <a:ext cx="397669" cy="397669"/>
          </a:xfrm>
          <a:prstGeom prst="roundRect">
            <a:avLst>
              <a:gd name="adj" fmla="val 8002"/>
            </a:avLst>
          </a:prstGeom>
          <a:solidFill>
            <a:srgbClr val="4D1529"/>
          </a:solidFill>
          <a:ln/>
        </p:spPr>
      </p:sp>
      <p:sp>
        <p:nvSpPr>
          <p:cNvPr id="16" name="Text 13"/>
          <p:cNvSpPr/>
          <p:nvPr/>
        </p:nvSpPr>
        <p:spPr>
          <a:xfrm>
            <a:off x="731163" y="5834539"/>
            <a:ext cx="172522" cy="282893"/>
          </a:xfrm>
          <a:prstGeom prst="rect">
            <a:avLst/>
          </a:prstGeom>
          <a:noFill/>
          <a:ln/>
        </p:spPr>
        <p:txBody>
          <a:bodyPr wrap="none" rtlCol="0" anchor="t"/>
          <a:lstStyle/>
          <a:p>
            <a:pPr marL="0" indent="0" algn="just">
              <a:lnSpc>
                <a:spcPts val="2227"/>
              </a:lnSpc>
              <a:buNone/>
            </a:pPr>
            <a:r>
              <a:rPr lang="en-US" sz="2800" b="1" dirty="0">
                <a:solidFill>
                  <a:srgbClr val="F4CAB8"/>
                </a:solidFill>
                <a:latin typeface="Times New Roman" panose="02020603050405020304" pitchFamily="18" charset="0"/>
                <a:ea typeface="Brygada 1918" pitchFamily="34" charset="-122"/>
                <a:cs typeface="Times New Roman" panose="02020603050405020304" pitchFamily="18" charset="0"/>
              </a:rPr>
              <a:t>3</a:t>
            </a:r>
            <a:endParaRPr lang="en-US" sz="2800" dirty="0">
              <a:latin typeface="Times New Roman" panose="02020603050405020304" pitchFamily="18" charset="0"/>
              <a:cs typeface="Times New Roman" panose="02020603050405020304" pitchFamily="18" charset="0"/>
            </a:endParaRPr>
          </a:p>
        </p:txBody>
      </p:sp>
      <p:sp>
        <p:nvSpPr>
          <p:cNvPr id="17" name="Text 14"/>
          <p:cNvSpPr/>
          <p:nvPr/>
        </p:nvSpPr>
        <p:spPr>
          <a:xfrm>
            <a:off x="1193006" y="5777151"/>
            <a:ext cx="2357080" cy="294680"/>
          </a:xfrm>
          <a:prstGeom prst="rect">
            <a:avLst/>
          </a:prstGeom>
          <a:noFill/>
          <a:ln/>
        </p:spPr>
        <p:txBody>
          <a:bodyPr wrap="none" rtlCol="0" anchor="t"/>
          <a:lstStyle/>
          <a:p>
            <a:pPr marL="0" indent="0" algn="just">
              <a:lnSpc>
                <a:spcPts val="2320"/>
              </a:lnSpc>
              <a:buNone/>
            </a:pPr>
            <a:r>
              <a:rPr lang="en-US" sz="2400" b="1" dirty="0">
                <a:solidFill>
                  <a:srgbClr val="F4CAB8"/>
                </a:solidFill>
                <a:latin typeface="Times New Roman" panose="02020603050405020304" pitchFamily="18" charset="0"/>
                <a:ea typeface="Brygada 1918" pitchFamily="34" charset="-122"/>
                <a:cs typeface="Times New Roman" panose="02020603050405020304" pitchFamily="18" charset="0"/>
              </a:rPr>
              <a:t>Social Media Scams</a:t>
            </a:r>
            <a:endParaRPr lang="en-US" sz="2400" dirty="0">
              <a:latin typeface="Times New Roman" panose="02020603050405020304" pitchFamily="18" charset="0"/>
              <a:cs typeface="Times New Roman" panose="02020603050405020304" pitchFamily="18" charset="0"/>
            </a:endParaRPr>
          </a:p>
        </p:txBody>
      </p:sp>
      <p:sp>
        <p:nvSpPr>
          <p:cNvPr id="18" name="Text 15"/>
          <p:cNvSpPr/>
          <p:nvPr/>
        </p:nvSpPr>
        <p:spPr>
          <a:xfrm>
            <a:off x="1193006" y="6177796"/>
            <a:ext cx="7332345" cy="848678"/>
          </a:xfrm>
          <a:prstGeom prst="rect">
            <a:avLst/>
          </a:prstGeom>
          <a:noFill/>
          <a:ln/>
        </p:spPr>
        <p:txBody>
          <a:bodyPr wrap="square" rtlCol="0" anchor="t"/>
          <a:lstStyle/>
          <a:p>
            <a:pPr marL="0" indent="0" algn="just">
              <a:lnSpc>
                <a:spcPts val="2227"/>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Attackers use social media platforms to spread phishing links or to promote fake contests, giveaways, or deals, tempting users to click on malicious links or provide personal information.</a:t>
            </a:r>
            <a:endParaRPr lang="en-US" sz="16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3000">
        <p14:reveal/>
      </p:transition>
    </mc:Choice>
    <mc:Fallback>
      <p:transition spd="slow" advClick="0" advTm="3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58567" y="-47627"/>
            <a:ext cx="23420292" cy="12087320"/>
          </a:xfrm>
          <a:prstGeom prst="rect">
            <a:avLst/>
          </a:prstGeom>
          <a:solidFill>
            <a:srgbClr val="421424"/>
          </a:solidFill>
          <a:ln/>
        </p:spPr>
      </p:sp>
      <p:sp>
        <p:nvSpPr>
          <p:cNvPr id="3" name="Shape 1"/>
          <p:cNvSpPr/>
          <p:nvPr/>
        </p:nvSpPr>
        <p:spPr>
          <a:xfrm>
            <a:off x="-58567" y="-82523"/>
            <a:ext cx="23420292" cy="12087320"/>
          </a:xfrm>
          <a:prstGeom prst="rect">
            <a:avLst/>
          </a:prstGeom>
          <a:solidFill>
            <a:srgbClr val="5C2438"/>
          </a:solidFill>
          <a:ln/>
        </p:spPr>
      </p:sp>
      <p:sp>
        <p:nvSpPr>
          <p:cNvPr id="4" name="Text 2"/>
          <p:cNvSpPr/>
          <p:nvPr/>
        </p:nvSpPr>
        <p:spPr>
          <a:xfrm>
            <a:off x="516981" y="961392"/>
            <a:ext cx="9579104" cy="804947"/>
          </a:xfrm>
          <a:prstGeom prst="rect">
            <a:avLst/>
          </a:prstGeom>
          <a:noFill/>
          <a:ln/>
        </p:spPr>
        <p:txBody>
          <a:bodyPr wrap="none" rtlCol="0" anchor="t"/>
          <a:lstStyle/>
          <a:p>
            <a:pPr marL="0" indent="0" algn="just">
              <a:lnSpc>
                <a:spcPts val="4317"/>
              </a:lnSpc>
              <a:buNone/>
            </a:pPr>
            <a:r>
              <a:rPr lang="en-US" sz="5400" b="1" dirty="0">
                <a:solidFill>
                  <a:srgbClr val="FFB393"/>
                </a:solidFill>
                <a:latin typeface="Times New Roman" panose="02020603050405020304" pitchFamily="18" charset="0"/>
                <a:ea typeface="Brygada 1918" pitchFamily="34" charset="-122"/>
                <a:cs typeface="Times New Roman" panose="02020603050405020304" pitchFamily="18" charset="0"/>
              </a:rPr>
              <a:t>Preventing Phishing Attacks</a:t>
            </a:r>
            <a:endParaRPr lang="en-US" sz="5400" dirty="0">
              <a:latin typeface="Times New Roman" panose="02020603050405020304" pitchFamily="18" charset="0"/>
              <a:cs typeface="Times New Roman" panose="02020603050405020304" pitchFamily="18" charset="0"/>
            </a:endParaRPr>
          </a:p>
        </p:txBody>
      </p:sp>
      <p:sp>
        <p:nvSpPr>
          <p:cNvPr id="5" name="Text 3"/>
          <p:cNvSpPr/>
          <p:nvPr/>
        </p:nvSpPr>
        <p:spPr>
          <a:xfrm>
            <a:off x="715102" y="2431639"/>
            <a:ext cx="3510185" cy="402561"/>
          </a:xfrm>
          <a:prstGeom prst="rect">
            <a:avLst/>
          </a:prstGeom>
          <a:noFill/>
          <a:ln/>
        </p:spPr>
        <p:txBody>
          <a:bodyPr wrap="none" rtlCol="0" anchor="t"/>
          <a:lstStyle/>
          <a:p>
            <a:pPr marL="0" indent="0" algn="just">
              <a:lnSpc>
                <a:spcPts val="2158"/>
              </a:lnSpc>
              <a:buNone/>
            </a:pPr>
            <a:r>
              <a:rPr lang="en-US" sz="3200" b="1" dirty="0">
                <a:solidFill>
                  <a:srgbClr val="FFB393"/>
                </a:solidFill>
                <a:latin typeface="Times New Roman" panose="02020603050405020304" pitchFamily="18" charset="0"/>
                <a:ea typeface="Brygada 1918" pitchFamily="34" charset="-122"/>
                <a:cs typeface="Times New Roman" panose="02020603050405020304" pitchFamily="18" charset="0"/>
              </a:rPr>
              <a:t>Strong Email Filters</a:t>
            </a:r>
            <a:endParaRPr lang="en-US" sz="3200" dirty="0">
              <a:latin typeface="Times New Roman" panose="02020603050405020304" pitchFamily="18" charset="0"/>
              <a:cs typeface="Times New Roman" panose="02020603050405020304" pitchFamily="18" charset="0"/>
            </a:endParaRPr>
          </a:p>
        </p:txBody>
      </p:sp>
      <p:sp>
        <p:nvSpPr>
          <p:cNvPr id="6" name="Text 4"/>
          <p:cNvSpPr/>
          <p:nvPr/>
        </p:nvSpPr>
        <p:spPr>
          <a:xfrm>
            <a:off x="715102" y="3267697"/>
            <a:ext cx="13549538" cy="903888"/>
          </a:xfrm>
          <a:prstGeom prst="rect">
            <a:avLst/>
          </a:prstGeom>
          <a:noFill/>
          <a:ln/>
        </p:spPr>
        <p:txBody>
          <a:bodyPr wrap="square" rtlCol="0" anchor="t"/>
          <a:lstStyle/>
          <a:p>
            <a:pPr marL="0" indent="0" algn="just">
              <a:lnSpc>
                <a:spcPts val="2072"/>
              </a:lnSpc>
              <a:buNone/>
            </a:pPr>
            <a:r>
              <a:rPr lang="en-US" sz="2400" dirty="0">
                <a:solidFill>
                  <a:srgbClr val="F4CAB8"/>
                </a:solidFill>
                <a:latin typeface="Times New Roman" panose="02020603050405020304" pitchFamily="18" charset="0"/>
                <a:ea typeface="Montserrat" pitchFamily="34" charset="-122"/>
                <a:cs typeface="Times New Roman" panose="02020603050405020304" pitchFamily="18" charset="0"/>
              </a:rPr>
              <a:t>Implement robust email filtering and spam detection to automatically identify and quarantine suspicious messages before they reach employee inboxes.</a:t>
            </a:r>
            <a:endParaRPr lang="en-US" sz="2400" dirty="0">
              <a:latin typeface="Times New Roman" panose="02020603050405020304" pitchFamily="18" charset="0"/>
              <a:cs typeface="Times New Roman" panose="02020603050405020304" pitchFamily="18" charset="0"/>
            </a:endParaRPr>
          </a:p>
        </p:txBody>
      </p:sp>
      <p:sp>
        <p:nvSpPr>
          <p:cNvPr id="7" name="Text 5"/>
          <p:cNvSpPr/>
          <p:nvPr/>
        </p:nvSpPr>
        <p:spPr>
          <a:xfrm>
            <a:off x="715102" y="4565945"/>
            <a:ext cx="3953127" cy="402561"/>
          </a:xfrm>
          <a:prstGeom prst="rect">
            <a:avLst/>
          </a:prstGeom>
          <a:noFill/>
          <a:ln/>
        </p:spPr>
        <p:txBody>
          <a:bodyPr wrap="none" rtlCol="0" anchor="t"/>
          <a:lstStyle/>
          <a:p>
            <a:pPr marL="0" indent="0" algn="just">
              <a:lnSpc>
                <a:spcPts val="2158"/>
              </a:lnSpc>
              <a:buNone/>
            </a:pPr>
            <a:r>
              <a:rPr lang="en-US" sz="3200" b="1" dirty="0">
                <a:solidFill>
                  <a:srgbClr val="FFB393"/>
                </a:solidFill>
                <a:latin typeface="Times New Roman" panose="02020603050405020304" pitchFamily="18" charset="0"/>
                <a:ea typeface="Brygada 1918" pitchFamily="34" charset="-122"/>
                <a:cs typeface="Times New Roman" panose="02020603050405020304" pitchFamily="18" charset="0"/>
              </a:rPr>
              <a:t>Incident Response Plan</a:t>
            </a:r>
            <a:endParaRPr lang="en-US" sz="3200" dirty="0">
              <a:latin typeface="Times New Roman" panose="02020603050405020304" pitchFamily="18" charset="0"/>
              <a:cs typeface="Times New Roman" panose="02020603050405020304" pitchFamily="18" charset="0"/>
            </a:endParaRPr>
          </a:p>
        </p:txBody>
      </p:sp>
      <p:sp>
        <p:nvSpPr>
          <p:cNvPr id="8" name="Text 6"/>
          <p:cNvSpPr/>
          <p:nvPr/>
        </p:nvSpPr>
        <p:spPr>
          <a:xfrm>
            <a:off x="715102" y="5414689"/>
            <a:ext cx="13549538" cy="772595"/>
          </a:xfrm>
          <a:prstGeom prst="rect">
            <a:avLst/>
          </a:prstGeom>
          <a:noFill/>
          <a:ln/>
        </p:spPr>
        <p:txBody>
          <a:bodyPr wrap="square" rtlCol="0" anchor="t"/>
          <a:lstStyle/>
          <a:p>
            <a:pPr marL="0" indent="0" algn="just">
              <a:lnSpc>
                <a:spcPts val="2072"/>
              </a:lnSpc>
              <a:buNone/>
            </a:pPr>
            <a:r>
              <a:rPr lang="en-US" sz="2400" dirty="0">
                <a:solidFill>
                  <a:srgbClr val="F4CAB8"/>
                </a:solidFill>
                <a:latin typeface="Times New Roman" panose="02020603050405020304" pitchFamily="18" charset="0"/>
                <a:ea typeface="Montserrat" pitchFamily="34" charset="-122"/>
                <a:cs typeface="Times New Roman" panose="02020603050405020304" pitchFamily="18" charset="0"/>
              </a:rPr>
              <a:t>Develop a comprehensive incident response plan to quickly detect, analyze, and mitigate the impact of successful phishing attacks. Regularly test and update the plan.</a:t>
            </a:r>
            <a:endParaRPr lang="en-US" sz="2400" dirty="0">
              <a:latin typeface="Times New Roman" panose="02020603050405020304" pitchFamily="18" charset="0"/>
              <a:cs typeface="Times New Roman" panose="02020603050405020304" pitchFamily="18" charset="0"/>
            </a:endParaRPr>
          </a:p>
        </p:txBody>
      </p:sp>
      <p:sp>
        <p:nvSpPr>
          <p:cNvPr id="9" name="Text 7"/>
          <p:cNvSpPr/>
          <p:nvPr/>
        </p:nvSpPr>
        <p:spPr>
          <a:xfrm>
            <a:off x="715102" y="6597565"/>
            <a:ext cx="5499805" cy="402561"/>
          </a:xfrm>
          <a:prstGeom prst="rect">
            <a:avLst/>
          </a:prstGeom>
          <a:noFill/>
          <a:ln/>
        </p:spPr>
        <p:txBody>
          <a:bodyPr wrap="none" rtlCol="0" anchor="t"/>
          <a:lstStyle/>
          <a:p>
            <a:pPr marL="0" indent="0" algn="just">
              <a:lnSpc>
                <a:spcPts val="2158"/>
              </a:lnSpc>
              <a:buNone/>
            </a:pPr>
            <a:r>
              <a:rPr lang="en-US" sz="3200" b="1" dirty="0">
                <a:solidFill>
                  <a:srgbClr val="FFB393"/>
                </a:solidFill>
                <a:latin typeface="Times New Roman" panose="02020603050405020304" pitchFamily="18" charset="0"/>
                <a:ea typeface="Brygada 1918" pitchFamily="34" charset="-122"/>
                <a:cs typeface="Times New Roman" panose="02020603050405020304" pitchFamily="18" charset="0"/>
              </a:rPr>
              <a:t>Privileged Account Management</a:t>
            </a:r>
            <a:endParaRPr lang="en-US" sz="3200" dirty="0">
              <a:latin typeface="Times New Roman" panose="02020603050405020304" pitchFamily="18" charset="0"/>
              <a:cs typeface="Times New Roman" panose="02020603050405020304" pitchFamily="18" charset="0"/>
            </a:endParaRPr>
          </a:p>
        </p:txBody>
      </p:sp>
      <p:sp>
        <p:nvSpPr>
          <p:cNvPr id="10" name="Text 8"/>
          <p:cNvSpPr/>
          <p:nvPr/>
        </p:nvSpPr>
        <p:spPr>
          <a:xfrm>
            <a:off x="715102" y="7430388"/>
            <a:ext cx="13549538" cy="772595"/>
          </a:xfrm>
          <a:prstGeom prst="rect">
            <a:avLst/>
          </a:prstGeom>
          <a:noFill/>
          <a:ln/>
        </p:spPr>
        <p:txBody>
          <a:bodyPr wrap="square" rtlCol="0" anchor="t"/>
          <a:lstStyle/>
          <a:p>
            <a:pPr marL="0" indent="0" algn="just">
              <a:lnSpc>
                <a:spcPts val="2072"/>
              </a:lnSpc>
              <a:buNone/>
            </a:pPr>
            <a:r>
              <a:rPr lang="en-US" sz="2400" dirty="0">
                <a:solidFill>
                  <a:srgbClr val="F4CAB8"/>
                </a:solidFill>
                <a:latin typeface="Times New Roman" panose="02020603050405020304" pitchFamily="18" charset="0"/>
                <a:ea typeface="Montserrat" pitchFamily="34" charset="-122"/>
                <a:cs typeface="Times New Roman" panose="02020603050405020304" pitchFamily="18" charset="0"/>
              </a:rPr>
              <a:t>Strictly control and monitor access to privileged accounts, which are prime targets for phishers. Require multi-factor authentication and limit the number of users with elevated permissions.</a:t>
            </a:r>
            <a:endParaRPr lang="en-US" sz="2400" dirty="0">
              <a:latin typeface="Times New Roman" panose="02020603050405020304" pitchFamily="18" charset="0"/>
              <a:cs typeface="Times New Roman" panose="02020603050405020304" pitchFamily="18" charset="0"/>
            </a:endParaRPr>
          </a:p>
        </p:txBody>
      </p:sp>
      <p:sp>
        <p:nvSpPr>
          <p:cNvPr id="11" name="Text 9"/>
          <p:cNvSpPr/>
          <p:nvPr/>
        </p:nvSpPr>
        <p:spPr>
          <a:xfrm>
            <a:off x="715102" y="8846825"/>
            <a:ext cx="4113798" cy="402561"/>
          </a:xfrm>
          <a:prstGeom prst="rect">
            <a:avLst/>
          </a:prstGeom>
          <a:noFill/>
          <a:ln/>
        </p:spPr>
        <p:txBody>
          <a:bodyPr wrap="none" rtlCol="0" anchor="t"/>
          <a:lstStyle/>
          <a:p>
            <a:pPr marL="0" indent="0" algn="just">
              <a:lnSpc>
                <a:spcPts val="2158"/>
              </a:lnSpc>
              <a:buNone/>
            </a:pPr>
            <a:r>
              <a:rPr lang="en-US" sz="3200" b="1" dirty="0">
                <a:solidFill>
                  <a:srgbClr val="FFB393"/>
                </a:solidFill>
                <a:latin typeface="Times New Roman" panose="02020603050405020304" pitchFamily="18" charset="0"/>
                <a:ea typeface="Brygada 1918" pitchFamily="34" charset="-122"/>
                <a:cs typeface="Times New Roman" panose="02020603050405020304" pitchFamily="18" charset="0"/>
              </a:rPr>
              <a:t>Ongoing Security Audits</a:t>
            </a:r>
            <a:endParaRPr lang="en-US" sz="3200" dirty="0">
              <a:latin typeface="Times New Roman" panose="02020603050405020304" pitchFamily="18" charset="0"/>
              <a:cs typeface="Times New Roman" panose="02020603050405020304" pitchFamily="18" charset="0"/>
            </a:endParaRPr>
          </a:p>
        </p:txBody>
      </p:sp>
      <p:sp>
        <p:nvSpPr>
          <p:cNvPr id="12" name="Text 10"/>
          <p:cNvSpPr/>
          <p:nvPr/>
        </p:nvSpPr>
        <p:spPr>
          <a:xfrm>
            <a:off x="715102" y="9739191"/>
            <a:ext cx="13549538" cy="1523169"/>
          </a:xfrm>
          <a:prstGeom prst="rect">
            <a:avLst/>
          </a:prstGeom>
          <a:noFill/>
          <a:ln/>
        </p:spPr>
        <p:txBody>
          <a:bodyPr wrap="square" rtlCol="0" anchor="t"/>
          <a:lstStyle/>
          <a:p>
            <a:pPr marL="0" indent="0" algn="just">
              <a:lnSpc>
                <a:spcPts val="2072"/>
              </a:lnSpc>
              <a:buNone/>
            </a:pPr>
            <a:r>
              <a:rPr lang="en-US" sz="2400" dirty="0">
                <a:solidFill>
                  <a:srgbClr val="F4CAB8"/>
                </a:solidFill>
                <a:latin typeface="Times New Roman" panose="02020603050405020304" pitchFamily="18" charset="0"/>
                <a:ea typeface="Montserrat" pitchFamily="34" charset="-122"/>
                <a:cs typeface="Times New Roman" panose="02020603050405020304" pitchFamily="18" charset="0"/>
              </a:rPr>
              <a:t>Conduct regular security audits and penetration testing to identify vulnerabilities that could be exploited through phishing. Address any weaknesses in a timely manner.</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3000">
        <p14:reveal/>
      </p:transition>
    </mc:Choice>
    <mc:Fallback>
      <p:transition spd="slow" advClick="0" advTm="3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40640"/>
            <a:ext cx="14630400" cy="8229600"/>
          </a:xfrm>
          <a:prstGeom prst="rect">
            <a:avLst/>
          </a:prstGeom>
          <a:solidFill>
            <a:srgbClr val="5C2438"/>
          </a:solidFill>
          <a:ln/>
        </p:spPr>
        <p:txBody>
          <a:bodyPr/>
          <a:lstStyle/>
          <a:p>
            <a:endParaRPr lang="en-IN" sz="1600" dirty="0"/>
          </a:p>
        </p:txBody>
      </p:sp>
      <p:sp>
        <p:nvSpPr>
          <p:cNvPr id="4" name="Text 2"/>
          <p:cNvSpPr/>
          <p:nvPr/>
        </p:nvSpPr>
        <p:spPr>
          <a:xfrm>
            <a:off x="1004830" y="548833"/>
            <a:ext cx="7406045" cy="628650"/>
          </a:xfrm>
          <a:prstGeom prst="rect">
            <a:avLst/>
          </a:prstGeom>
          <a:noFill/>
          <a:ln/>
        </p:spPr>
        <p:txBody>
          <a:bodyPr wrap="none" rtlCol="0" anchor="t"/>
          <a:lstStyle/>
          <a:p>
            <a:pPr marL="0" indent="0">
              <a:lnSpc>
                <a:spcPts val="4950"/>
              </a:lnSpc>
              <a:buNone/>
            </a:pPr>
            <a:r>
              <a:rPr lang="en-US" sz="4800" b="1" dirty="0">
                <a:solidFill>
                  <a:srgbClr val="FFB393"/>
                </a:solidFill>
                <a:latin typeface="Times New Roman" panose="02020603050405020304" pitchFamily="18" charset="0"/>
                <a:ea typeface="Brygada 1918" pitchFamily="34" charset="-122"/>
                <a:cs typeface="Times New Roman" panose="02020603050405020304" pitchFamily="18" charset="0"/>
              </a:rPr>
              <a:t>Enhancing Employee Vigilance</a:t>
            </a:r>
            <a:endParaRPr lang="en-US" sz="4800" dirty="0">
              <a:latin typeface="Times New Roman" panose="02020603050405020304" pitchFamily="18" charset="0"/>
              <a:cs typeface="Times New Roman" panose="02020603050405020304" pitchFamily="18" charset="0"/>
            </a:endParaRPr>
          </a:p>
        </p:txBody>
      </p:sp>
      <p:sp>
        <p:nvSpPr>
          <p:cNvPr id="5" name="Text 3"/>
          <p:cNvSpPr/>
          <p:nvPr/>
        </p:nvSpPr>
        <p:spPr>
          <a:xfrm>
            <a:off x="1004830" y="2016010"/>
            <a:ext cx="4252554" cy="603409"/>
          </a:xfrm>
          <a:prstGeom prst="rect">
            <a:avLst/>
          </a:prstGeom>
          <a:noFill/>
          <a:ln/>
        </p:spPr>
        <p:txBody>
          <a:bodyPr wrap="none" rtlCol="0" anchor="t"/>
          <a:lstStyle/>
          <a:p>
            <a:pPr marL="0" indent="0">
              <a:lnSpc>
                <a:spcPts val="2475"/>
              </a:lnSpc>
              <a:buNone/>
            </a:pPr>
            <a:r>
              <a:rPr lang="en-US" sz="2800" b="1" dirty="0">
                <a:solidFill>
                  <a:srgbClr val="FFB393"/>
                </a:solidFill>
                <a:latin typeface="Times New Roman" panose="02020603050405020304" pitchFamily="18" charset="0"/>
                <a:ea typeface="Brygada 1918" pitchFamily="34" charset="-122"/>
                <a:cs typeface="Times New Roman" panose="02020603050405020304" pitchFamily="18" charset="0"/>
              </a:rPr>
              <a:t>Verify Requests for Sensitive Information</a:t>
            </a:r>
            <a:endParaRPr lang="en-US" sz="2800" dirty="0">
              <a:latin typeface="Times New Roman" panose="02020603050405020304" pitchFamily="18" charset="0"/>
              <a:cs typeface="Times New Roman" panose="02020603050405020304" pitchFamily="18" charset="0"/>
            </a:endParaRPr>
          </a:p>
        </p:txBody>
      </p:sp>
      <p:sp>
        <p:nvSpPr>
          <p:cNvPr id="6" name="Text 4"/>
          <p:cNvSpPr/>
          <p:nvPr/>
        </p:nvSpPr>
        <p:spPr>
          <a:xfrm>
            <a:off x="1004830" y="2480293"/>
            <a:ext cx="11375051" cy="603409"/>
          </a:xfrm>
          <a:prstGeom prst="rect">
            <a:avLst/>
          </a:prstGeom>
          <a:noFill/>
          <a:ln/>
        </p:spPr>
        <p:txBody>
          <a:bodyPr wrap="square" rtlCol="0" anchor="t"/>
          <a:lstStyle/>
          <a:p>
            <a:pPr marL="0" indent="0">
              <a:lnSpc>
                <a:spcPts val="2376"/>
              </a:lnSpc>
              <a:buNone/>
            </a:pPr>
            <a:r>
              <a:rPr lang="en-US" sz="2000" dirty="0">
                <a:solidFill>
                  <a:srgbClr val="F4CAB8"/>
                </a:solidFill>
                <a:latin typeface="Times New Roman" panose="02020603050405020304" pitchFamily="18" charset="0"/>
                <a:ea typeface="Montserrat" pitchFamily="34" charset="-122"/>
                <a:cs typeface="Times New Roman" panose="02020603050405020304" pitchFamily="18" charset="0"/>
              </a:rPr>
              <a:t>Confirm the legitimacy of any request for personal or financial data before providing it.</a:t>
            </a:r>
            <a:endParaRPr lang="en-US" sz="2000" dirty="0">
              <a:latin typeface="Times New Roman" panose="02020603050405020304" pitchFamily="18" charset="0"/>
              <a:cs typeface="Times New Roman" panose="02020603050405020304" pitchFamily="18" charset="0"/>
            </a:endParaRPr>
          </a:p>
        </p:txBody>
      </p:sp>
      <p:sp>
        <p:nvSpPr>
          <p:cNvPr id="7" name="Text 5"/>
          <p:cNvSpPr/>
          <p:nvPr/>
        </p:nvSpPr>
        <p:spPr>
          <a:xfrm>
            <a:off x="1004830" y="3388261"/>
            <a:ext cx="4198382" cy="314325"/>
          </a:xfrm>
          <a:prstGeom prst="rect">
            <a:avLst/>
          </a:prstGeom>
          <a:noFill/>
          <a:ln/>
        </p:spPr>
        <p:txBody>
          <a:bodyPr wrap="none" rtlCol="0" anchor="t"/>
          <a:lstStyle/>
          <a:p>
            <a:pPr marL="0" indent="0">
              <a:lnSpc>
                <a:spcPts val="2475"/>
              </a:lnSpc>
              <a:buNone/>
            </a:pPr>
            <a:r>
              <a:rPr lang="en-US" sz="2800" b="1" dirty="0">
                <a:solidFill>
                  <a:srgbClr val="FFB393"/>
                </a:solidFill>
                <a:latin typeface="Times New Roman" panose="02020603050405020304" pitchFamily="18" charset="0"/>
                <a:ea typeface="Brygada 1918" pitchFamily="34" charset="-122"/>
                <a:cs typeface="Times New Roman" panose="02020603050405020304" pitchFamily="18" charset="0"/>
              </a:rPr>
              <a:t>Avoid Clicking on Unfamiliar Links</a:t>
            </a:r>
            <a:endParaRPr lang="en-US" sz="2800" dirty="0">
              <a:latin typeface="Times New Roman" panose="02020603050405020304" pitchFamily="18" charset="0"/>
              <a:cs typeface="Times New Roman" panose="02020603050405020304" pitchFamily="18" charset="0"/>
            </a:endParaRPr>
          </a:p>
        </p:txBody>
      </p:sp>
      <p:sp>
        <p:nvSpPr>
          <p:cNvPr id="8" name="Text 6"/>
          <p:cNvSpPr/>
          <p:nvPr/>
        </p:nvSpPr>
        <p:spPr>
          <a:xfrm>
            <a:off x="1004830" y="3854756"/>
            <a:ext cx="7823835" cy="301704"/>
          </a:xfrm>
          <a:prstGeom prst="rect">
            <a:avLst/>
          </a:prstGeom>
          <a:noFill/>
          <a:ln/>
        </p:spPr>
        <p:txBody>
          <a:bodyPr wrap="none" rtlCol="0" anchor="t"/>
          <a:lstStyle/>
          <a:p>
            <a:pPr marL="0" indent="0">
              <a:lnSpc>
                <a:spcPts val="2376"/>
              </a:lnSpc>
              <a:buNone/>
            </a:pPr>
            <a:r>
              <a:rPr lang="en-US" sz="2000" dirty="0">
                <a:solidFill>
                  <a:srgbClr val="F4CAB8"/>
                </a:solidFill>
                <a:latin typeface="Times New Roman" panose="02020603050405020304" pitchFamily="18" charset="0"/>
                <a:ea typeface="Montserrat" pitchFamily="34" charset="-122"/>
                <a:cs typeface="Times New Roman" panose="02020603050405020304" pitchFamily="18" charset="0"/>
              </a:rPr>
              <a:t>Be cautious when opening links, even if they appear to be from trusted sources.</a:t>
            </a:r>
            <a:endParaRPr lang="en-US" sz="2000" dirty="0">
              <a:latin typeface="Times New Roman" panose="02020603050405020304" pitchFamily="18" charset="0"/>
              <a:cs typeface="Times New Roman" panose="02020603050405020304" pitchFamily="18" charset="0"/>
            </a:endParaRPr>
          </a:p>
        </p:txBody>
      </p:sp>
      <p:sp>
        <p:nvSpPr>
          <p:cNvPr id="9" name="Text 7"/>
          <p:cNvSpPr/>
          <p:nvPr/>
        </p:nvSpPr>
        <p:spPr>
          <a:xfrm>
            <a:off x="1004830" y="4789559"/>
            <a:ext cx="4252555" cy="314325"/>
          </a:xfrm>
          <a:prstGeom prst="rect">
            <a:avLst/>
          </a:prstGeom>
          <a:noFill/>
          <a:ln/>
        </p:spPr>
        <p:txBody>
          <a:bodyPr wrap="none" rtlCol="0" anchor="t"/>
          <a:lstStyle/>
          <a:p>
            <a:pPr marL="0" indent="0">
              <a:lnSpc>
                <a:spcPts val="2475"/>
              </a:lnSpc>
              <a:buNone/>
            </a:pPr>
            <a:r>
              <a:rPr lang="en-US" sz="2800" b="1" dirty="0">
                <a:solidFill>
                  <a:srgbClr val="FFB393"/>
                </a:solidFill>
                <a:latin typeface="Times New Roman" panose="02020603050405020304" pitchFamily="18" charset="0"/>
                <a:ea typeface="Brygada 1918" pitchFamily="34" charset="-122"/>
                <a:cs typeface="Times New Roman" panose="02020603050405020304" pitchFamily="18" charset="0"/>
              </a:rPr>
              <a:t>Report Suspicious Emails Promptly</a:t>
            </a:r>
            <a:endParaRPr lang="en-US" sz="2800" dirty="0">
              <a:latin typeface="Times New Roman" panose="02020603050405020304" pitchFamily="18" charset="0"/>
              <a:cs typeface="Times New Roman" panose="02020603050405020304" pitchFamily="18" charset="0"/>
            </a:endParaRPr>
          </a:p>
        </p:txBody>
      </p:sp>
      <p:sp>
        <p:nvSpPr>
          <p:cNvPr id="10" name="Text 8"/>
          <p:cNvSpPr/>
          <p:nvPr/>
        </p:nvSpPr>
        <p:spPr>
          <a:xfrm>
            <a:off x="1022688" y="5275661"/>
            <a:ext cx="10564475" cy="603409"/>
          </a:xfrm>
          <a:prstGeom prst="rect">
            <a:avLst/>
          </a:prstGeom>
          <a:noFill/>
          <a:ln/>
        </p:spPr>
        <p:txBody>
          <a:bodyPr wrap="square" rtlCol="0" anchor="t"/>
          <a:lstStyle/>
          <a:p>
            <a:pPr marL="0" indent="0">
              <a:lnSpc>
                <a:spcPts val="2376"/>
              </a:lnSpc>
              <a:buNone/>
            </a:pPr>
            <a:r>
              <a:rPr lang="en-US" sz="2000" dirty="0">
                <a:solidFill>
                  <a:srgbClr val="F4CAB8"/>
                </a:solidFill>
                <a:latin typeface="Times New Roman" panose="02020603050405020304" pitchFamily="18" charset="0"/>
                <a:ea typeface="Montserrat" pitchFamily="34" charset="-122"/>
                <a:cs typeface="Times New Roman" panose="02020603050405020304" pitchFamily="18" charset="0"/>
              </a:rPr>
              <a:t>Notify the IT team or security personnel about any emails that seem questionable.</a:t>
            </a:r>
            <a:endParaRPr lang="en-US" sz="2000" dirty="0">
              <a:latin typeface="Times New Roman" panose="02020603050405020304" pitchFamily="18" charset="0"/>
              <a:cs typeface="Times New Roman" panose="02020603050405020304" pitchFamily="18" charset="0"/>
            </a:endParaRPr>
          </a:p>
        </p:txBody>
      </p:sp>
      <p:sp>
        <p:nvSpPr>
          <p:cNvPr id="11" name="Text 9"/>
          <p:cNvSpPr/>
          <p:nvPr/>
        </p:nvSpPr>
        <p:spPr>
          <a:xfrm>
            <a:off x="1022688" y="6098415"/>
            <a:ext cx="4559498" cy="314325"/>
          </a:xfrm>
          <a:prstGeom prst="rect">
            <a:avLst/>
          </a:prstGeom>
          <a:noFill/>
          <a:ln/>
        </p:spPr>
        <p:txBody>
          <a:bodyPr wrap="none" rtlCol="0" anchor="t"/>
          <a:lstStyle/>
          <a:p>
            <a:pPr marL="0" indent="0">
              <a:lnSpc>
                <a:spcPts val="2475"/>
              </a:lnSpc>
              <a:buNone/>
            </a:pPr>
            <a:r>
              <a:rPr lang="en-US" sz="2800" b="1" dirty="0">
                <a:solidFill>
                  <a:srgbClr val="FFB393"/>
                </a:solidFill>
                <a:latin typeface="Times New Roman" panose="02020603050405020304" pitchFamily="18" charset="0"/>
                <a:ea typeface="Brygada 1918" pitchFamily="34" charset="-122"/>
                <a:cs typeface="Times New Roman" panose="02020603050405020304" pitchFamily="18" charset="0"/>
              </a:rPr>
              <a:t>Stay Informed About Phishing Tactics</a:t>
            </a:r>
            <a:endParaRPr lang="en-US" sz="2800" dirty="0">
              <a:latin typeface="Times New Roman" panose="02020603050405020304" pitchFamily="18" charset="0"/>
              <a:cs typeface="Times New Roman" panose="02020603050405020304" pitchFamily="18" charset="0"/>
            </a:endParaRPr>
          </a:p>
        </p:txBody>
      </p:sp>
      <p:sp>
        <p:nvSpPr>
          <p:cNvPr id="12" name="Text 10"/>
          <p:cNvSpPr/>
          <p:nvPr/>
        </p:nvSpPr>
        <p:spPr>
          <a:xfrm>
            <a:off x="1004830" y="6632085"/>
            <a:ext cx="11250275" cy="603409"/>
          </a:xfrm>
          <a:prstGeom prst="rect">
            <a:avLst/>
          </a:prstGeom>
          <a:noFill/>
          <a:ln/>
        </p:spPr>
        <p:txBody>
          <a:bodyPr wrap="square" rtlCol="0" anchor="t"/>
          <a:lstStyle/>
          <a:p>
            <a:pPr marL="0" indent="0">
              <a:lnSpc>
                <a:spcPts val="2376"/>
              </a:lnSpc>
              <a:buNone/>
            </a:pPr>
            <a:r>
              <a:rPr lang="en-US" sz="2000" dirty="0">
                <a:solidFill>
                  <a:srgbClr val="F4CAB8"/>
                </a:solidFill>
                <a:latin typeface="Times New Roman" panose="02020603050405020304" pitchFamily="18" charset="0"/>
                <a:ea typeface="Montserrat" pitchFamily="34" charset="-122"/>
                <a:cs typeface="Times New Roman" panose="02020603050405020304" pitchFamily="18" charset="0"/>
              </a:rPr>
              <a:t>Regularly review educational materials to keep up with the latest phishing techniques.</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3000">
        <p14:reveal/>
      </p:transition>
    </mc:Choice>
    <mc:Fallback>
      <p:transition spd="slow" advClick="0" advTm="3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txBody>
          <a:bodyPr/>
          <a:lstStyle/>
          <a:p>
            <a:endParaRPr lang="en-IN" dirty="0"/>
          </a:p>
        </p:txBody>
      </p:sp>
      <p:sp>
        <p:nvSpPr>
          <p:cNvPr id="4" name="Text 2"/>
          <p:cNvSpPr/>
          <p:nvPr/>
        </p:nvSpPr>
        <p:spPr>
          <a:xfrm>
            <a:off x="945534" y="748267"/>
            <a:ext cx="7250311" cy="548045"/>
          </a:xfrm>
          <a:prstGeom prst="rect">
            <a:avLst/>
          </a:prstGeom>
          <a:noFill/>
          <a:ln/>
        </p:spPr>
        <p:txBody>
          <a:bodyPr wrap="none" rtlCol="0" anchor="t"/>
          <a:lstStyle/>
          <a:p>
            <a:pPr marL="0" indent="0" algn="just">
              <a:lnSpc>
                <a:spcPts val="4317"/>
              </a:lnSpc>
              <a:buNone/>
            </a:pPr>
            <a:r>
              <a:rPr lang="en-US" sz="4400" b="1" dirty="0">
                <a:solidFill>
                  <a:srgbClr val="FFB393"/>
                </a:solidFill>
                <a:latin typeface="Times New Roman" panose="02020603050405020304" pitchFamily="18" charset="0"/>
                <a:ea typeface="Brygada 1918" pitchFamily="34" charset="-122"/>
                <a:cs typeface="Times New Roman" panose="02020603050405020304" pitchFamily="18" charset="0"/>
              </a:rPr>
              <a:t>Training and Awareness Programs</a:t>
            </a:r>
            <a:endParaRPr lang="en-US" sz="4400" dirty="0">
              <a:latin typeface="Times New Roman" panose="02020603050405020304" pitchFamily="18" charset="0"/>
              <a:cs typeface="Times New Roman" panose="02020603050405020304" pitchFamily="18" charset="0"/>
            </a:endParaRPr>
          </a:p>
        </p:txBody>
      </p:sp>
      <p:sp>
        <p:nvSpPr>
          <p:cNvPr id="5" name="Text 3"/>
          <p:cNvSpPr/>
          <p:nvPr/>
        </p:nvSpPr>
        <p:spPr>
          <a:xfrm>
            <a:off x="1073388" y="1769782"/>
            <a:ext cx="2746534" cy="274082"/>
          </a:xfrm>
          <a:prstGeom prst="rect">
            <a:avLst/>
          </a:prstGeom>
          <a:noFill/>
          <a:ln/>
        </p:spPr>
        <p:txBody>
          <a:bodyPr wrap="none" rtlCol="0" anchor="t"/>
          <a:lstStyle/>
          <a:p>
            <a:pPr marL="0" indent="0" algn="just">
              <a:lnSpc>
                <a:spcPts val="2158"/>
              </a:lnSpc>
              <a:buNone/>
            </a:pPr>
            <a:r>
              <a:rPr lang="en-US" sz="2400" b="1" dirty="0">
                <a:solidFill>
                  <a:srgbClr val="FFB393"/>
                </a:solidFill>
                <a:latin typeface="Times New Roman" panose="02020603050405020304" pitchFamily="18" charset="0"/>
                <a:ea typeface="Brygada 1918" pitchFamily="34" charset="-122"/>
                <a:cs typeface="Times New Roman" panose="02020603050405020304" pitchFamily="18" charset="0"/>
              </a:rPr>
              <a:t>Regular Training Sessions</a:t>
            </a:r>
            <a:endParaRPr lang="en-US" sz="2400" dirty="0">
              <a:latin typeface="Times New Roman" panose="02020603050405020304" pitchFamily="18" charset="0"/>
              <a:cs typeface="Times New Roman" panose="02020603050405020304" pitchFamily="18" charset="0"/>
            </a:endParaRPr>
          </a:p>
        </p:txBody>
      </p:sp>
      <p:sp>
        <p:nvSpPr>
          <p:cNvPr id="6" name="Text 4"/>
          <p:cNvSpPr/>
          <p:nvPr/>
        </p:nvSpPr>
        <p:spPr>
          <a:xfrm>
            <a:off x="1073388" y="2240038"/>
            <a:ext cx="10864612" cy="526018"/>
          </a:xfrm>
          <a:prstGeom prst="rect">
            <a:avLst/>
          </a:prstGeom>
          <a:noFill/>
          <a:ln/>
        </p:spPr>
        <p:txBody>
          <a:bodyPr wrap="square" rtlCol="0" anchor="t"/>
          <a:lstStyle/>
          <a:p>
            <a:pPr marL="0" indent="0" algn="just">
              <a:lnSpc>
                <a:spcPts val="2072"/>
              </a:lnSpc>
              <a:buNone/>
            </a:pPr>
            <a:r>
              <a:rPr lang="en-US" dirty="0">
                <a:solidFill>
                  <a:srgbClr val="F4CAB8"/>
                </a:solidFill>
                <a:latin typeface="Times New Roman" panose="02020603050405020304" pitchFamily="18" charset="0"/>
                <a:ea typeface="Montserrat" pitchFamily="34" charset="-122"/>
                <a:cs typeface="Times New Roman" panose="02020603050405020304" pitchFamily="18" charset="0"/>
              </a:rPr>
              <a:t>Conduct frequent training workshops to educate employees on the latest phishing techniques and best practices for identifying and reporting suspicious activities.</a:t>
            </a:r>
            <a:endParaRPr lang="en-US" dirty="0">
              <a:latin typeface="Times New Roman" panose="02020603050405020304" pitchFamily="18" charset="0"/>
              <a:cs typeface="Times New Roman" panose="02020603050405020304" pitchFamily="18" charset="0"/>
            </a:endParaRPr>
          </a:p>
        </p:txBody>
      </p:sp>
      <p:sp>
        <p:nvSpPr>
          <p:cNvPr id="7" name="Text 5"/>
          <p:cNvSpPr/>
          <p:nvPr/>
        </p:nvSpPr>
        <p:spPr>
          <a:xfrm>
            <a:off x="1073388" y="3094833"/>
            <a:ext cx="3192423" cy="274082"/>
          </a:xfrm>
          <a:prstGeom prst="rect">
            <a:avLst/>
          </a:prstGeom>
          <a:noFill/>
          <a:ln/>
        </p:spPr>
        <p:txBody>
          <a:bodyPr wrap="none" rtlCol="0" anchor="t"/>
          <a:lstStyle/>
          <a:p>
            <a:pPr marL="0" indent="0" algn="just">
              <a:lnSpc>
                <a:spcPts val="2158"/>
              </a:lnSpc>
              <a:buNone/>
            </a:pPr>
            <a:r>
              <a:rPr lang="en-US" sz="2400" b="1" dirty="0">
                <a:solidFill>
                  <a:srgbClr val="FFB393"/>
                </a:solidFill>
                <a:latin typeface="Times New Roman" panose="02020603050405020304" pitchFamily="18" charset="0"/>
                <a:ea typeface="Brygada 1918" pitchFamily="34" charset="-122"/>
                <a:cs typeface="Times New Roman" panose="02020603050405020304" pitchFamily="18" charset="0"/>
              </a:rPr>
              <a:t>Phishing Simulation Exercises</a:t>
            </a:r>
            <a:endParaRPr lang="en-US" sz="2400" dirty="0">
              <a:latin typeface="Times New Roman" panose="02020603050405020304" pitchFamily="18" charset="0"/>
              <a:cs typeface="Times New Roman" panose="02020603050405020304" pitchFamily="18" charset="0"/>
            </a:endParaRPr>
          </a:p>
        </p:txBody>
      </p:sp>
      <p:sp>
        <p:nvSpPr>
          <p:cNvPr id="8" name="Text 6"/>
          <p:cNvSpPr/>
          <p:nvPr/>
        </p:nvSpPr>
        <p:spPr>
          <a:xfrm>
            <a:off x="1073388" y="3482923"/>
            <a:ext cx="10864612" cy="526018"/>
          </a:xfrm>
          <a:prstGeom prst="rect">
            <a:avLst/>
          </a:prstGeom>
          <a:noFill/>
          <a:ln/>
        </p:spPr>
        <p:txBody>
          <a:bodyPr wrap="square" rtlCol="0" anchor="t"/>
          <a:lstStyle/>
          <a:p>
            <a:pPr marL="0" indent="0" algn="just">
              <a:lnSpc>
                <a:spcPts val="2072"/>
              </a:lnSpc>
              <a:buNone/>
            </a:pPr>
            <a:r>
              <a:rPr lang="en-US" dirty="0">
                <a:solidFill>
                  <a:srgbClr val="F4CAB8"/>
                </a:solidFill>
                <a:latin typeface="Times New Roman" panose="02020603050405020304" pitchFamily="18" charset="0"/>
                <a:ea typeface="Montserrat" pitchFamily="34" charset="-122"/>
                <a:cs typeface="Times New Roman" panose="02020603050405020304" pitchFamily="18" charset="0"/>
              </a:rPr>
              <a:t>Implement simulated phishing campaigns to assess employee responsiveness and identify areas for improvement in phishing detection.</a:t>
            </a:r>
            <a:endParaRPr lang="en-US" dirty="0">
              <a:latin typeface="Times New Roman" panose="02020603050405020304" pitchFamily="18" charset="0"/>
              <a:cs typeface="Times New Roman" panose="02020603050405020304" pitchFamily="18" charset="0"/>
            </a:endParaRPr>
          </a:p>
        </p:txBody>
      </p:sp>
      <p:sp>
        <p:nvSpPr>
          <p:cNvPr id="9" name="Text 7"/>
          <p:cNvSpPr/>
          <p:nvPr/>
        </p:nvSpPr>
        <p:spPr>
          <a:xfrm>
            <a:off x="1073388" y="4350014"/>
            <a:ext cx="3720822" cy="274082"/>
          </a:xfrm>
          <a:prstGeom prst="rect">
            <a:avLst/>
          </a:prstGeom>
          <a:noFill/>
          <a:ln/>
        </p:spPr>
        <p:txBody>
          <a:bodyPr wrap="none" rtlCol="0" anchor="t"/>
          <a:lstStyle/>
          <a:p>
            <a:pPr marL="0" indent="0" algn="just">
              <a:lnSpc>
                <a:spcPts val="2158"/>
              </a:lnSpc>
              <a:buNone/>
            </a:pPr>
            <a:r>
              <a:rPr lang="en-US" sz="2400" b="1" dirty="0">
                <a:solidFill>
                  <a:srgbClr val="FFB393"/>
                </a:solidFill>
                <a:latin typeface="Times New Roman" panose="02020603050405020304" pitchFamily="18" charset="0"/>
                <a:ea typeface="Brygada 1918" pitchFamily="34" charset="-122"/>
                <a:cs typeface="Times New Roman" panose="02020603050405020304" pitchFamily="18" charset="0"/>
              </a:rPr>
              <a:t>Cybersecurity Awareness Materials</a:t>
            </a:r>
            <a:endParaRPr lang="en-US" sz="2400" dirty="0">
              <a:latin typeface="Times New Roman" panose="02020603050405020304" pitchFamily="18" charset="0"/>
              <a:cs typeface="Times New Roman" panose="02020603050405020304" pitchFamily="18" charset="0"/>
            </a:endParaRPr>
          </a:p>
        </p:txBody>
      </p:sp>
      <p:sp>
        <p:nvSpPr>
          <p:cNvPr id="10" name="Text 8"/>
          <p:cNvSpPr/>
          <p:nvPr/>
        </p:nvSpPr>
        <p:spPr>
          <a:xfrm>
            <a:off x="1073388" y="4831515"/>
            <a:ext cx="10864612" cy="526018"/>
          </a:xfrm>
          <a:prstGeom prst="rect">
            <a:avLst/>
          </a:prstGeom>
          <a:noFill/>
          <a:ln/>
        </p:spPr>
        <p:txBody>
          <a:bodyPr wrap="square" rtlCol="0" anchor="t"/>
          <a:lstStyle/>
          <a:p>
            <a:pPr marL="0" indent="0" algn="just">
              <a:lnSpc>
                <a:spcPts val="2072"/>
              </a:lnSpc>
              <a:buNone/>
            </a:pPr>
            <a:r>
              <a:rPr lang="en-US" dirty="0">
                <a:solidFill>
                  <a:srgbClr val="F4CAB8"/>
                </a:solidFill>
                <a:latin typeface="Times New Roman" panose="02020603050405020304" pitchFamily="18" charset="0"/>
                <a:ea typeface="Montserrat" pitchFamily="34" charset="-122"/>
                <a:cs typeface="Times New Roman" panose="02020603050405020304" pitchFamily="18" charset="0"/>
              </a:rPr>
              <a:t>Provide employees with educational resources, such as informative posters, newsletters, and online tutorials, to reinforce phishing prevention strategies.</a:t>
            </a:r>
            <a:endParaRPr lang="en-US" dirty="0">
              <a:latin typeface="Times New Roman" panose="02020603050405020304" pitchFamily="18" charset="0"/>
              <a:cs typeface="Times New Roman" panose="02020603050405020304" pitchFamily="18" charset="0"/>
            </a:endParaRPr>
          </a:p>
        </p:txBody>
      </p:sp>
      <p:sp>
        <p:nvSpPr>
          <p:cNvPr id="11" name="Text 9"/>
          <p:cNvSpPr/>
          <p:nvPr/>
        </p:nvSpPr>
        <p:spPr>
          <a:xfrm>
            <a:off x="1039336" y="5766354"/>
            <a:ext cx="2725698" cy="274082"/>
          </a:xfrm>
          <a:prstGeom prst="rect">
            <a:avLst/>
          </a:prstGeom>
          <a:noFill/>
          <a:ln/>
        </p:spPr>
        <p:txBody>
          <a:bodyPr wrap="none" rtlCol="0" anchor="t"/>
          <a:lstStyle/>
          <a:p>
            <a:pPr marL="0" indent="0" algn="just">
              <a:lnSpc>
                <a:spcPts val="2158"/>
              </a:lnSpc>
              <a:buNone/>
            </a:pPr>
            <a:r>
              <a:rPr lang="en-US" sz="2400" b="1" dirty="0">
                <a:solidFill>
                  <a:srgbClr val="FFB393"/>
                </a:solidFill>
                <a:latin typeface="Times New Roman" panose="02020603050405020304" pitchFamily="18" charset="0"/>
                <a:ea typeface="Brygada 1918" pitchFamily="34" charset="-122"/>
                <a:cs typeface="Times New Roman" panose="02020603050405020304" pitchFamily="18" charset="0"/>
              </a:rPr>
              <a:t>Continuous Improvement</a:t>
            </a:r>
            <a:endParaRPr lang="en-US" sz="2400" dirty="0">
              <a:latin typeface="Times New Roman" panose="02020603050405020304" pitchFamily="18" charset="0"/>
              <a:cs typeface="Times New Roman" panose="02020603050405020304" pitchFamily="18" charset="0"/>
            </a:endParaRPr>
          </a:p>
        </p:txBody>
      </p:sp>
      <p:sp>
        <p:nvSpPr>
          <p:cNvPr id="12" name="Text 10"/>
          <p:cNvSpPr/>
          <p:nvPr/>
        </p:nvSpPr>
        <p:spPr>
          <a:xfrm>
            <a:off x="1073388" y="6170193"/>
            <a:ext cx="10945892" cy="526018"/>
          </a:xfrm>
          <a:prstGeom prst="rect">
            <a:avLst/>
          </a:prstGeom>
          <a:noFill/>
          <a:ln/>
        </p:spPr>
        <p:txBody>
          <a:bodyPr wrap="square" rtlCol="0" anchor="t"/>
          <a:lstStyle/>
          <a:p>
            <a:pPr marL="0" indent="0" algn="just">
              <a:lnSpc>
                <a:spcPts val="2072"/>
              </a:lnSpc>
              <a:buNone/>
            </a:pPr>
            <a:r>
              <a:rPr lang="en-US" dirty="0">
                <a:solidFill>
                  <a:srgbClr val="F4CAB8"/>
                </a:solidFill>
                <a:latin typeface="Times New Roman" panose="02020603050405020304" pitchFamily="18" charset="0"/>
                <a:ea typeface="Montserrat" pitchFamily="34" charset="-122"/>
                <a:cs typeface="Times New Roman" panose="02020603050405020304" pitchFamily="18" charset="0"/>
              </a:rPr>
              <a:t>Regularly review and update the training program to address evolving phishing threats and incorporate employee feedback for continuous enhancement.</a:t>
            </a:r>
            <a:endParaRPr lang="en-US"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3000">
        <p14:reveal/>
      </p:transition>
    </mc:Choice>
    <mc:Fallback>
      <p:transition spd="slow" advClick="0" advTm="3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40640"/>
            <a:ext cx="14630400" cy="8230672"/>
          </a:xfrm>
          <a:prstGeom prst="rect">
            <a:avLst/>
          </a:prstGeom>
          <a:solidFill>
            <a:srgbClr val="5C2438"/>
          </a:solidFill>
          <a:ln/>
        </p:spPr>
      </p:sp>
      <p:sp>
        <p:nvSpPr>
          <p:cNvPr id="4" name="Text 2"/>
          <p:cNvSpPr/>
          <p:nvPr/>
        </p:nvSpPr>
        <p:spPr>
          <a:xfrm>
            <a:off x="1288018" y="469940"/>
            <a:ext cx="7381637" cy="569714"/>
          </a:xfrm>
          <a:prstGeom prst="rect">
            <a:avLst/>
          </a:prstGeom>
          <a:noFill/>
          <a:ln/>
        </p:spPr>
        <p:txBody>
          <a:bodyPr wrap="none" rtlCol="0" anchor="t"/>
          <a:lstStyle/>
          <a:p>
            <a:pPr marL="0" indent="0">
              <a:lnSpc>
                <a:spcPts val="4486"/>
              </a:lnSpc>
              <a:buNone/>
            </a:pPr>
            <a:r>
              <a:rPr lang="en-US" sz="4400" b="1" dirty="0">
                <a:solidFill>
                  <a:srgbClr val="FFB393"/>
                </a:solidFill>
                <a:latin typeface="Times New Roman" panose="02020603050405020304" pitchFamily="18" charset="0"/>
                <a:ea typeface="Brygada 1918" pitchFamily="34" charset="-122"/>
                <a:cs typeface="Times New Roman" panose="02020603050405020304" pitchFamily="18" charset="0"/>
              </a:rPr>
              <a:t>Educating on Phishing Awareness</a:t>
            </a:r>
            <a:endParaRPr lang="en-US" sz="4400" dirty="0">
              <a:latin typeface="Times New Roman" panose="02020603050405020304" pitchFamily="18" charset="0"/>
              <a:cs typeface="Times New Roman" panose="02020603050405020304" pitchFamily="18" charset="0"/>
            </a:endParaRPr>
          </a:p>
        </p:txBody>
      </p:sp>
      <p:sp>
        <p:nvSpPr>
          <p:cNvPr id="5" name="Text 3"/>
          <p:cNvSpPr/>
          <p:nvPr/>
        </p:nvSpPr>
        <p:spPr>
          <a:xfrm>
            <a:off x="1288018" y="1295995"/>
            <a:ext cx="2499360" cy="284798"/>
          </a:xfrm>
          <a:prstGeom prst="rect">
            <a:avLst/>
          </a:prstGeom>
          <a:noFill/>
          <a:ln/>
        </p:spPr>
        <p:txBody>
          <a:bodyPr wrap="none" rtlCol="0" anchor="t"/>
          <a:lstStyle/>
          <a:p>
            <a:pPr marL="0" indent="0">
              <a:lnSpc>
                <a:spcPts val="2243"/>
              </a:lnSpc>
              <a:buNone/>
            </a:pPr>
            <a:r>
              <a:rPr lang="en-US" sz="2400" b="1" dirty="0">
                <a:solidFill>
                  <a:srgbClr val="FFB393"/>
                </a:solidFill>
                <a:latin typeface="Times New Roman" panose="02020603050405020304" pitchFamily="18" charset="0"/>
                <a:ea typeface="Brygada 1918" pitchFamily="34" charset="-122"/>
                <a:cs typeface="Times New Roman" panose="02020603050405020304" pitchFamily="18" charset="0"/>
              </a:rPr>
              <a:t>Interactive Workshops</a:t>
            </a:r>
            <a:endParaRPr lang="en-US" sz="2400" dirty="0">
              <a:latin typeface="Times New Roman" panose="02020603050405020304" pitchFamily="18" charset="0"/>
              <a:cs typeface="Times New Roman" panose="02020603050405020304" pitchFamily="18" charset="0"/>
            </a:endParaRPr>
          </a:p>
        </p:txBody>
      </p:sp>
      <p:sp>
        <p:nvSpPr>
          <p:cNvPr id="6" name="Text 4"/>
          <p:cNvSpPr/>
          <p:nvPr/>
        </p:nvSpPr>
        <p:spPr>
          <a:xfrm>
            <a:off x="1288018" y="1837134"/>
            <a:ext cx="12054245" cy="546735"/>
          </a:xfrm>
          <a:prstGeom prst="rect">
            <a:avLst/>
          </a:prstGeom>
          <a:noFill/>
          <a:ln/>
        </p:spPr>
        <p:txBody>
          <a:bodyPr wrap="square" rtlCol="0" anchor="t"/>
          <a:lstStyle/>
          <a:p>
            <a:pPr marL="0" indent="0">
              <a:lnSpc>
                <a:spcPts val="2153"/>
              </a:lnSpc>
              <a:buNone/>
            </a:pPr>
            <a:r>
              <a:rPr lang="en-US" dirty="0">
                <a:solidFill>
                  <a:srgbClr val="F4CAB8"/>
                </a:solidFill>
                <a:latin typeface="Times New Roman" panose="02020603050405020304" pitchFamily="18" charset="0"/>
                <a:ea typeface="Montserrat" pitchFamily="34" charset="-122"/>
                <a:cs typeface="Times New Roman" panose="02020603050405020304" pitchFamily="18" charset="0"/>
              </a:rPr>
              <a:t>Engage employees in hands-on sessions to demonstrate how phishing emails and websites operate, empowering them to recognize and avoid potential threats.</a:t>
            </a:r>
            <a:endParaRPr lang="en-US" dirty="0">
              <a:latin typeface="Times New Roman" panose="02020603050405020304" pitchFamily="18" charset="0"/>
              <a:cs typeface="Times New Roman" panose="02020603050405020304" pitchFamily="18" charset="0"/>
            </a:endParaRPr>
          </a:p>
        </p:txBody>
      </p:sp>
      <p:sp>
        <p:nvSpPr>
          <p:cNvPr id="7" name="Text 5"/>
          <p:cNvSpPr/>
          <p:nvPr/>
        </p:nvSpPr>
        <p:spPr>
          <a:xfrm>
            <a:off x="1288018" y="2640211"/>
            <a:ext cx="2998113" cy="284798"/>
          </a:xfrm>
          <a:prstGeom prst="rect">
            <a:avLst/>
          </a:prstGeom>
          <a:noFill/>
          <a:ln/>
        </p:spPr>
        <p:txBody>
          <a:bodyPr wrap="none" rtlCol="0" anchor="t"/>
          <a:lstStyle/>
          <a:p>
            <a:pPr marL="0" indent="0">
              <a:lnSpc>
                <a:spcPts val="2243"/>
              </a:lnSpc>
              <a:buNone/>
            </a:pPr>
            <a:r>
              <a:rPr lang="en-US" sz="2400" b="1" dirty="0">
                <a:solidFill>
                  <a:srgbClr val="FFB393"/>
                </a:solidFill>
                <a:latin typeface="Times New Roman" panose="02020603050405020304" pitchFamily="18" charset="0"/>
                <a:ea typeface="Brygada 1918" pitchFamily="34" charset="-122"/>
                <a:cs typeface="Times New Roman" panose="02020603050405020304" pitchFamily="18" charset="0"/>
              </a:rPr>
              <a:t>Social Engineering Insights</a:t>
            </a:r>
            <a:endParaRPr lang="en-US" sz="2400" dirty="0">
              <a:latin typeface="Times New Roman" panose="02020603050405020304" pitchFamily="18" charset="0"/>
              <a:cs typeface="Times New Roman" panose="02020603050405020304" pitchFamily="18" charset="0"/>
            </a:endParaRPr>
          </a:p>
        </p:txBody>
      </p:sp>
      <p:sp>
        <p:nvSpPr>
          <p:cNvPr id="8" name="Text 6"/>
          <p:cNvSpPr/>
          <p:nvPr/>
        </p:nvSpPr>
        <p:spPr>
          <a:xfrm>
            <a:off x="1288018" y="3181350"/>
            <a:ext cx="12054245" cy="546735"/>
          </a:xfrm>
          <a:prstGeom prst="rect">
            <a:avLst/>
          </a:prstGeom>
          <a:noFill/>
          <a:ln/>
        </p:spPr>
        <p:txBody>
          <a:bodyPr wrap="square" rtlCol="0" anchor="t"/>
          <a:lstStyle/>
          <a:p>
            <a:pPr marL="0" indent="0">
              <a:lnSpc>
                <a:spcPts val="2153"/>
              </a:lnSpc>
              <a:buNone/>
            </a:pPr>
            <a:r>
              <a:rPr lang="en-US" dirty="0">
                <a:solidFill>
                  <a:srgbClr val="F4CAB8"/>
                </a:solidFill>
                <a:latin typeface="Times New Roman" panose="02020603050405020304" pitchFamily="18" charset="0"/>
                <a:ea typeface="Montserrat" pitchFamily="34" charset="-122"/>
                <a:cs typeface="Times New Roman" panose="02020603050405020304" pitchFamily="18" charset="0"/>
              </a:rPr>
              <a:t>Explore the psychology behind social engineering tactics, highlighting common manipulation techniques used to deceive individuals and gain unauthorized access.</a:t>
            </a:r>
            <a:endParaRPr lang="en-US" dirty="0">
              <a:latin typeface="Times New Roman" panose="02020603050405020304" pitchFamily="18" charset="0"/>
              <a:cs typeface="Times New Roman" panose="02020603050405020304" pitchFamily="18" charset="0"/>
            </a:endParaRPr>
          </a:p>
        </p:txBody>
      </p:sp>
      <p:sp>
        <p:nvSpPr>
          <p:cNvPr id="9" name="Text 7"/>
          <p:cNvSpPr/>
          <p:nvPr/>
        </p:nvSpPr>
        <p:spPr>
          <a:xfrm>
            <a:off x="1288018" y="3984427"/>
            <a:ext cx="3049786" cy="284798"/>
          </a:xfrm>
          <a:prstGeom prst="rect">
            <a:avLst/>
          </a:prstGeom>
          <a:noFill/>
          <a:ln/>
        </p:spPr>
        <p:txBody>
          <a:bodyPr wrap="none" rtlCol="0" anchor="t"/>
          <a:lstStyle/>
          <a:p>
            <a:pPr marL="0" indent="0">
              <a:lnSpc>
                <a:spcPts val="2243"/>
              </a:lnSpc>
              <a:buNone/>
            </a:pPr>
            <a:r>
              <a:rPr lang="en-US" sz="2400" b="1" dirty="0">
                <a:solidFill>
                  <a:srgbClr val="FFB393"/>
                </a:solidFill>
                <a:latin typeface="Times New Roman" panose="02020603050405020304" pitchFamily="18" charset="0"/>
                <a:ea typeface="Brygada 1918" pitchFamily="34" charset="-122"/>
                <a:cs typeface="Times New Roman" panose="02020603050405020304" pitchFamily="18" charset="0"/>
              </a:rPr>
              <a:t>Simulated Attack Scenarios</a:t>
            </a:r>
            <a:endParaRPr lang="en-US" sz="2400" dirty="0">
              <a:latin typeface="Times New Roman" panose="02020603050405020304" pitchFamily="18" charset="0"/>
              <a:cs typeface="Times New Roman" panose="02020603050405020304" pitchFamily="18" charset="0"/>
            </a:endParaRPr>
          </a:p>
        </p:txBody>
      </p:sp>
      <p:sp>
        <p:nvSpPr>
          <p:cNvPr id="10" name="Text 8"/>
          <p:cNvSpPr/>
          <p:nvPr/>
        </p:nvSpPr>
        <p:spPr>
          <a:xfrm>
            <a:off x="1288018" y="4525566"/>
            <a:ext cx="12054245" cy="546735"/>
          </a:xfrm>
          <a:prstGeom prst="rect">
            <a:avLst/>
          </a:prstGeom>
          <a:noFill/>
          <a:ln/>
        </p:spPr>
        <p:txBody>
          <a:bodyPr wrap="square" rtlCol="0" anchor="t"/>
          <a:lstStyle/>
          <a:p>
            <a:pPr marL="0" indent="0">
              <a:lnSpc>
                <a:spcPts val="2153"/>
              </a:lnSpc>
              <a:buNone/>
            </a:pPr>
            <a:r>
              <a:rPr lang="en-US" dirty="0">
                <a:solidFill>
                  <a:srgbClr val="F4CAB8"/>
                </a:solidFill>
                <a:latin typeface="Times New Roman" panose="02020603050405020304" pitchFamily="18" charset="0"/>
                <a:ea typeface="Montserrat" pitchFamily="34" charset="-122"/>
                <a:cs typeface="Times New Roman" panose="02020603050405020304" pitchFamily="18" charset="0"/>
              </a:rPr>
              <a:t>Conduct simulated phishing attacks to provide practical experience in identifying and responding to suspicious emails and deceptive online content.</a:t>
            </a:r>
            <a:endParaRPr lang="en-US" dirty="0">
              <a:latin typeface="Times New Roman" panose="02020603050405020304" pitchFamily="18" charset="0"/>
              <a:cs typeface="Times New Roman" panose="02020603050405020304" pitchFamily="18" charset="0"/>
            </a:endParaRPr>
          </a:p>
        </p:txBody>
      </p:sp>
      <p:sp>
        <p:nvSpPr>
          <p:cNvPr id="11" name="Text 9"/>
          <p:cNvSpPr/>
          <p:nvPr/>
        </p:nvSpPr>
        <p:spPr>
          <a:xfrm>
            <a:off x="1288018" y="5328642"/>
            <a:ext cx="2466975" cy="284798"/>
          </a:xfrm>
          <a:prstGeom prst="rect">
            <a:avLst/>
          </a:prstGeom>
          <a:noFill/>
          <a:ln/>
        </p:spPr>
        <p:txBody>
          <a:bodyPr wrap="none" rtlCol="0" anchor="t"/>
          <a:lstStyle/>
          <a:p>
            <a:pPr marL="0" indent="0">
              <a:lnSpc>
                <a:spcPts val="2243"/>
              </a:lnSpc>
              <a:buNone/>
            </a:pPr>
            <a:r>
              <a:rPr lang="en-US" sz="2400" b="1" dirty="0">
                <a:solidFill>
                  <a:srgbClr val="FFB393"/>
                </a:solidFill>
                <a:latin typeface="Times New Roman" panose="02020603050405020304" pitchFamily="18" charset="0"/>
                <a:ea typeface="Brygada 1918" pitchFamily="34" charset="-122"/>
                <a:cs typeface="Times New Roman" panose="02020603050405020304" pitchFamily="18" charset="0"/>
              </a:rPr>
              <a:t>Role-Playing Exercises</a:t>
            </a:r>
            <a:endParaRPr lang="en-US" sz="2400" dirty="0">
              <a:latin typeface="Times New Roman" panose="02020603050405020304" pitchFamily="18" charset="0"/>
              <a:cs typeface="Times New Roman" panose="02020603050405020304" pitchFamily="18" charset="0"/>
            </a:endParaRPr>
          </a:p>
        </p:txBody>
      </p:sp>
      <p:sp>
        <p:nvSpPr>
          <p:cNvPr id="12" name="Text 10"/>
          <p:cNvSpPr/>
          <p:nvPr/>
        </p:nvSpPr>
        <p:spPr>
          <a:xfrm>
            <a:off x="1288018" y="5869781"/>
            <a:ext cx="12054245" cy="546735"/>
          </a:xfrm>
          <a:prstGeom prst="rect">
            <a:avLst/>
          </a:prstGeom>
          <a:noFill/>
          <a:ln/>
        </p:spPr>
        <p:txBody>
          <a:bodyPr wrap="square" rtlCol="0" anchor="t"/>
          <a:lstStyle/>
          <a:p>
            <a:pPr marL="0" indent="0">
              <a:lnSpc>
                <a:spcPts val="2153"/>
              </a:lnSpc>
              <a:buNone/>
            </a:pPr>
            <a:r>
              <a:rPr lang="en-US" dirty="0">
                <a:solidFill>
                  <a:srgbClr val="F4CAB8"/>
                </a:solidFill>
                <a:latin typeface="Times New Roman" panose="02020603050405020304" pitchFamily="18" charset="0"/>
                <a:ea typeface="Montserrat" pitchFamily="34" charset="-122"/>
                <a:cs typeface="Times New Roman" panose="02020603050405020304" pitchFamily="18" charset="0"/>
              </a:rPr>
              <a:t>Encourage employees to participate in role-playing scenarios to practice responding to social engineering attempts and enhance their awareness of potential risks.</a:t>
            </a:r>
            <a:endParaRPr lang="en-US" dirty="0">
              <a:latin typeface="Times New Roman" panose="02020603050405020304" pitchFamily="18" charset="0"/>
              <a:cs typeface="Times New Roman" panose="02020603050405020304" pitchFamily="18" charset="0"/>
            </a:endParaRPr>
          </a:p>
        </p:txBody>
      </p:sp>
      <p:sp>
        <p:nvSpPr>
          <p:cNvPr id="13" name="Text 11"/>
          <p:cNvSpPr/>
          <p:nvPr/>
        </p:nvSpPr>
        <p:spPr>
          <a:xfrm>
            <a:off x="1288018" y="6672858"/>
            <a:ext cx="3301127" cy="284798"/>
          </a:xfrm>
          <a:prstGeom prst="rect">
            <a:avLst/>
          </a:prstGeom>
          <a:noFill/>
          <a:ln/>
        </p:spPr>
        <p:txBody>
          <a:bodyPr wrap="none" rtlCol="0" anchor="t"/>
          <a:lstStyle/>
          <a:p>
            <a:pPr marL="0" indent="0">
              <a:lnSpc>
                <a:spcPts val="2243"/>
              </a:lnSpc>
              <a:buNone/>
            </a:pPr>
            <a:r>
              <a:rPr lang="en-US" sz="2400" b="1" dirty="0">
                <a:solidFill>
                  <a:srgbClr val="FFB393"/>
                </a:solidFill>
                <a:latin typeface="Times New Roman" panose="02020603050405020304" pitchFamily="18" charset="0"/>
                <a:ea typeface="Brygada 1918" pitchFamily="34" charset="-122"/>
                <a:cs typeface="Times New Roman" panose="02020603050405020304" pitchFamily="18" charset="0"/>
              </a:rPr>
              <a:t>Continuous Learning Modules</a:t>
            </a:r>
            <a:endParaRPr lang="en-US" sz="2400" dirty="0">
              <a:latin typeface="Times New Roman" panose="02020603050405020304" pitchFamily="18" charset="0"/>
              <a:cs typeface="Times New Roman" panose="02020603050405020304" pitchFamily="18" charset="0"/>
            </a:endParaRPr>
          </a:p>
        </p:txBody>
      </p:sp>
      <p:sp>
        <p:nvSpPr>
          <p:cNvPr id="14" name="Text 12"/>
          <p:cNvSpPr/>
          <p:nvPr/>
        </p:nvSpPr>
        <p:spPr>
          <a:xfrm>
            <a:off x="1288018" y="7213997"/>
            <a:ext cx="12054245" cy="546735"/>
          </a:xfrm>
          <a:prstGeom prst="rect">
            <a:avLst/>
          </a:prstGeom>
          <a:noFill/>
          <a:ln/>
        </p:spPr>
        <p:txBody>
          <a:bodyPr wrap="square" rtlCol="0" anchor="t"/>
          <a:lstStyle/>
          <a:p>
            <a:pPr marL="0" indent="0">
              <a:lnSpc>
                <a:spcPts val="2153"/>
              </a:lnSpc>
              <a:buNone/>
            </a:pPr>
            <a:r>
              <a:rPr lang="en-US" dirty="0">
                <a:solidFill>
                  <a:srgbClr val="F4CAB8"/>
                </a:solidFill>
                <a:latin typeface="Times New Roman" panose="02020603050405020304" pitchFamily="18" charset="0"/>
                <a:ea typeface="Montserrat" pitchFamily="34" charset="-122"/>
                <a:cs typeface="Times New Roman" panose="02020603050405020304" pitchFamily="18" charset="0"/>
              </a:rPr>
              <a:t>Offer ongoing educational modules on phishing awareness, covering evolving trends and tactics to ensure employees stay informed and vigilant against cyber threats.</a:t>
            </a:r>
            <a:endParaRPr lang="en-US"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3000">
        <p14:reveal/>
      </p:transition>
    </mc:Choice>
    <mc:Fallback>
      <p:transition spd="slow" advClick="0" advTm="3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hape 1">
            <a:extLst>
              <a:ext uri="{FF2B5EF4-FFF2-40B4-BE49-F238E27FC236}">
                <a16:creationId xmlns:a16="http://schemas.microsoft.com/office/drawing/2014/main" id="{CC4C8D94-7895-460F-AC8D-6EAE7E4BAC47}"/>
              </a:ext>
            </a:extLst>
          </p:cNvPr>
          <p:cNvSpPr/>
          <p:nvPr/>
        </p:nvSpPr>
        <p:spPr>
          <a:xfrm>
            <a:off x="0" y="-40640"/>
            <a:ext cx="14630400" cy="8230672"/>
          </a:xfrm>
          <a:prstGeom prst="rect">
            <a:avLst/>
          </a:prstGeom>
          <a:solidFill>
            <a:srgbClr val="5C2438"/>
          </a:solidFill>
          <a:ln/>
        </p:spPr>
      </p:sp>
      <p:sp>
        <p:nvSpPr>
          <p:cNvPr id="16" name="TextBox 15">
            <a:extLst>
              <a:ext uri="{FF2B5EF4-FFF2-40B4-BE49-F238E27FC236}">
                <a16:creationId xmlns:a16="http://schemas.microsoft.com/office/drawing/2014/main" id="{692215C9-B21C-4FD4-9E72-20554E88CED2}"/>
              </a:ext>
            </a:extLst>
          </p:cNvPr>
          <p:cNvSpPr txBox="1"/>
          <p:nvPr/>
        </p:nvSpPr>
        <p:spPr>
          <a:xfrm>
            <a:off x="966485" y="699538"/>
            <a:ext cx="12905773" cy="5632311"/>
          </a:xfrm>
          <a:prstGeom prst="rect">
            <a:avLst/>
          </a:prstGeom>
          <a:noFill/>
        </p:spPr>
        <p:txBody>
          <a:bodyPr wrap="square" rtlCol="0">
            <a:spAutoFit/>
          </a:bodyPr>
          <a:lstStyle/>
          <a:p>
            <a:endParaRPr lang="en-US" sz="3200" b="1" u="sng" dirty="0">
              <a:solidFill>
                <a:srgbClr val="DCDCDC"/>
              </a:solidFill>
              <a:latin typeface="Times New Roman" panose="02020603050405020304" pitchFamily="18" charset="0"/>
              <a:cs typeface="Times New Roman" panose="02020603050405020304" pitchFamily="18" charset="0"/>
            </a:endParaRPr>
          </a:p>
          <a:p>
            <a:endParaRPr lang="en-US" sz="3200" b="1" u="sng" dirty="0">
              <a:solidFill>
                <a:schemeClr val="accent2">
                  <a:lumMod val="75000"/>
                </a:schemeClr>
              </a:solidFill>
              <a:latin typeface="Times New Roman" panose="02020603050405020304" pitchFamily="18" charset="0"/>
              <a:cs typeface="Times New Roman" panose="02020603050405020304" pitchFamily="18" charset="0"/>
            </a:endParaRPr>
          </a:p>
          <a:p>
            <a:r>
              <a:rPr lang="en-US" sz="2800" b="1" dirty="0">
                <a:solidFill>
                  <a:schemeClr val="accent2">
                    <a:lumMod val="75000"/>
                  </a:schemeClr>
                </a:solidFill>
                <a:latin typeface="Times New Roman" panose="02020603050405020304" pitchFamily="18" charset="0"/>
                <a:cs typeface="Times New Roman" panose="02020603050405020304" pitchFamily="18" charset="0"/>
              </a:rPr>
              <a:t>The Ubiquiti Networks Whaling Attack</a:t>
            </a:r>
          </a:p>
          <a:p>
            <a:endParaRPr lang="en-US" sz="2800" b="1" dirty="0">
              <a:solidFill>
                <a:srgbClr val="DCDCDC"/>
              </a:solidFill>
              <a:latin typeface="Times New Roman" panose="02020603050405020304" pitchFamily="18" charset="0"/>
              <a:cs typeface="Times New Roman" panose="02020603050405020304" pitchFamily="18" charset="0"/>
            </a:endParaRPr>
          </a:p>
          <a:p>
            <a:r>
              <a:rPr lang="en-US" sz="2000" dirty="0">
                <a:solidFill>
                  <a:schemeClr val="accent4"/>
                </a:solidFill>
                <a:latin typeface="Times New Roman" panose="02020603050405020304" pitchFamily="18" charset="0"/>
                <a:cs typeface="Times New Roman" panose="02020603050405020304" pitchFamily="18" charset="0"/>
              </a:rPr>
              <a:t>Background:</a:t>
            </a:r>
          </a:p>
          <a:p>
            <a:endParaRPr lang="en-US" sz="2000" dirty="0">
              <a:solidFill>
                <a:srgbClr val="DCDCDC"/>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dirty="0">
                <a:solidFill>
                  <a:srgbClr val="DCDCDC"/>
                </a:solidFill>
                <a:latin typeface="Times New Roman" panose="02020603050405020304" pitchFamily="18" charset="0"/>
                <a:cs typeface="Times New Roman" panose="02020603050405020304" pitchFamily="18" charset="0"/>
              </a:rPr>
              <a:t>Ubiquiti Networks is a leading provider of networking equipment and software.</a:t>
            </a:r>
          </a:p>
          <a:p>
            <a:pPr>
              <a:buFont typeface="Arial" panose="020B0604020202020204" pitchFamily="34" charset="0"/>
              <a:buChar char="•"/>
            </a:pPr>
            <a:r>
              <a:rPr lang="en-US" sz="2000" dirty="0">
                <a:solidFill>
                  <a:srgbClr val="DCDCDC"/>
                </a:solidFill>
                <a:latin typeface="Times New Roman" panose="02020603050405020304" pitchFamily="18" charset="0"/>
                <a:cs typeface="Times New Roman" panose="02020603050405020304" pitchFamily="18" charset="0"/>
              </a:rPr>
              <a:t>In 2015, the company's finance team received an email that appeared to be from the CEO, requesting an urgent wire transfer.</a:t>
            </a:r>
          </a:p>
          <a:p>
            <a:pPr>
              <a:buFont typeface="Arial" panose="020B0604020202020204" pitchFamily="34" charset="0"/>
              <a:buChar char="•"/>
            </a:pPr>
            <a:endParaRPr lang="en-US" sz="2000" dirty="0">
              <a:solidFill>
                <a:schemeClr val="accent4"/>
              </a:solidFill>
              <a:latin typeface="Times New Roman" panose="02020603050405020304" pitchFamily="18" charset="0"/>
              <a:cs typeface="Times New Roman" panose="02020603050405020304" pitchFamily="18" charset="0"/>
            </a:endParaRPr>
          </a:p>
          <a:p>
            <a:r>
              <a:rPr lang="en-US" sz="2000" dirty="0">
                <a:solidFill>
                  <a:schemeClr val="accent4"/>
                </a:solidFill>
                <a:latin typeface="Times New Roman" panose="02020603050405020304" pitchFamily="18" charset="0"/>
                <a:cs typeface="Times New Roman" panose="02020603050405020304" pitchFamily="18" charset="0"/>
              </a:rPr>
              <a:t>The Attacker's Tactics:</a:t>
            </a:r>
          </a:p>
          <a:p>
            <a:endParaRPr lang="en-US" sz="2000" dirty="0">
              <a:solidFill>
                <a:srgbClr val="DCDCDC"/>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dirty="0">
                <a:solidFill>
                  <a:srgbClr val="DCDCDC"/>
                </a:solidFill>
                <a:latin typeface="Times New Roman" panose="02020603050405020304" pitchFamily="18" charset="0"/>
                <a:cs typeface="Times New Roman" panose="02020603050405020304" pitchFamily="18" charset="0"/>
              </a:rPr>
              <a:t>The attacker conducted extensive research on Ubiquiti's leadership team and operations.</a:t>
            </a:r>
          </a:p>
          <a:p>
            <a:pPr>
              <a:buFont typeface="Arial" panose="020B0604020202020204" pitchFamily="34" charset="0"/>
              <a:buChar char="•"/>
            </a:pPr>
            <a:r>
              <a:rPr lang="en-US" sz="2000" dirty="0">
                <a:solidFill>
                  <a:srgbClr val="DCDCDC"/>
                </a:solidFill>
                <a:latin typeface="Times New Roman" panose="02020603050405020304" pitchFamily="18" charset="0"/>
                <a:cs typeface="Times New Roman" panose="02020603050405020304" pitchFamily="18" charset="0"/>
              </a:rPr>
              <a:t>They created a highly convincing email that mimicked the CEO's communication style and tone.</a:t>
            </a:r>
          </a:p>
          <a:p>
            <a:pPr>
              <a:buFont typeface="Arial" panose="020B0604020202020204" pitchFamily="34" charset="0"/>
              <a:buChar char="•"/>
            </a:pPr>
            <a:r>
              <a:rPr lang="en-US" sz="2000" dirty="0">
                <a:solidFill>
                  <a:srgbClr val="DCDCDC"/>
                </a:solidFill>
                <a:latin typeface="Times New Roman" panose="02020603050405020304" pitchFamily="18" charset="0"/>
                <a:cs typeface="Times New Roman" panose="02020603050405020304" pitchFamily="18" charset="0"/>
              </a:rPr>
              <a:t>The email claimed there was a time-sensitive business deal that required a large wire transfer to be made immediately.</a:t>
            </a:r>
          </a:p>
          <a:p>
            <a:pPr>
              <a:buFont typeface="Arial" panose="020B0604020202020204" pitchFamily="34" charset="0"/>
              <a:buChar char="•"/>
            </a:pPr>
            <a:r>
              <a:rPr lang="en-US" sz="2000" dirty="0">
                <a:solidFill>
                  <a:srgbClr val="DCDCDC"/>
                </a:solidFill>
                <a:latin typeface="Times New Roman" panose="02020603050405020304" pitchFamily="18" charset="0"/>
                <a:cs typeface="Times New Roman" panose="02020603050405020304" pitchFamily="18" charset="0"/>
              </a:rPr>
              <a:t>The attacker exploited the finance team's trust in the CEO's authority and the sense of urgency created by the email.</a:t>
            </a:r>
          </a:p>
        </p:txBody>
      </p:sp>
      <p:sp>
        <p:nvSpPr>
          <p:cNvPr id="4" name="Text 2">
            <a:extLst>
              <a:ext uri="{FF2B5EF4-FFF2-40B4-BE49-F238E27FC236}">
                <a16:creationId xmlns:a16="http://schemas.microsoft.com/office/drawing/2014/main" id="{26EEA9EF-8072-49DD-A22D-B99984A1BAE9}"/>
              </a:ext>
            </a:extLst>
          </p:cNvPr>
          <p:cNvSpPr/>
          <p:nvPr/>
        </p:nvSpPr>
        <p:spPr>
          <a:xfrm>
            <a:off x="966485" y="614039"/>
            <a:ext cx="4143851" cy="517922"/>
          </a:xfrm>
          <a:prstGeom prst="rect">
            <a:avLst/>
          </a:prstGeom>
          <a:noFill/>
          <a:ln/>
        </p:spPr>
        <p:txBody>
          <a:bodyPr wrap="none" rtlCol="0" anchor="t"/>
          <a:lstStyle/>
          <a:p>
            <a:pPr marL="0" indent="0" algn="just">
              <a:lnSpc>
                <a:spcPts val="4079"/>
              </a:lnSpc>
              <a:buNone/>
            </a:pPr>
            <a:r>
              <a:rPr lang="en-US" sz="4400" b="1" dirty="0">
                <a:solidFill>
                  <a:srgbClr val="FFB393"/>
                </a:solidFill>
                <a:latin typeface="Times New Roman" panose="02020603050405020304" pitchFamily="18" charset="0"/>
                <a:ea typeface="Brygada 1918" pitchFamily="34" charset="-122"/>
                <a:cs typeface="Times New Roman" panose="02020603050405020304" pitchFamily="18" charset="0"/>
              </a:rPr>
              <a:t>Case Study 1 : Whaling Attack</a:t>
            </a:r>
            <a:endParaRPr lang="en-US" sz="4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93897899"/>
      </p:ext>
    </p:extLst>
  </p:cSld>
  <p:clrMapOvr>
    <a:masterClrMapping/>
  </p:clrMapOvr>
  <mc:AlternateContent xmlns:mc="http://schemas.openxmlformats.org/markup-compatibility/2006">
    <mc:Choice xmlns:p14="http://schemas.microsoft.com/office/powerpoint/2010/main" Requires="p14">
      <p:transition spd="slow" p14:dur="2000" advClick="0" advTm="3000">
        <p14:reveal/>
      </p:transition>
    </mc:Choice>
    <mc:Fallback>
      <p:transition spd="slow" advClick="0" advTm="3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hape 1">
            <a:extLst>
              <a:ext uri="{FF2B5EF4-FFF2-40B4-BE49-F238E27FC236}">
                <a16:creationId xmlns:a16="http://schemas.microsoft.com/office/drawing/2014/main" id="{CC4C8D94-7895-460F-AC8D-6EAE7E4BAC47}"/>
              </a:ext>
            </a:extLst>
          </p:cNvPr>
          <p:cNvSpPr/>
          <p:nvPr/>
        </p:nvSpPr>
        <p:spPr>
          <a:xfrm>
            <a:off x="0" y="28808"/>
            <a:ext cx="14630400" cy="8230672"/>
          </a:xfrm>
          <a:prstGeom prst="rect">
            <a:avLst/>
          </a:prstGeom>
          <a:solidFill>
            <a:srgbClr val="5C2438"/>
          </a:solidFill>
          <a:ln/>
        </p:spPr>
        <p:txBody>
          <a:bodyPr/>
          <a:lstStyle/>
          <a:p>
            <a:endParaRPr lang="en-IN"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4CDF959F-A89C-419F-8C01-47BC2676B78C}"/>
              </a:ext>
            </a:extLst>
          </p:cNvPr>
          <p:cNvSpPr txBox="1"/>
          <p:nvPr/>
        </p:nvSpPr>
        <p:spPr>
          <a:xfrm>
            <a:off x="966485" y="727824"/>
            <a:ext cx="12697429" cy="6832640"/>
          </a:xfrm>
          <a:prstGeom prst="rect">
            <a:avLst/>
          </a:prstGeom>
          <a:noFill/>
        </p:spPr>
        <p:txBody>
          <a:bodyPr wrap="square" rtlCol="0">
            <a:spAutoFit/>
          </a:bodyPr>
          <a:lstStyle/>
          <a:p>
            <a:r>
              <a:rPr lang="en-US" sz="2000" dirty="0">
                <a:solidFill>
                  <a:schemeClr val="accent4"/>
                </a:solidFill>
                <a:latin typeface="Times New Roman" panose="02020603050405020304" pitchFamily="18" charset="0"/>
                <a:cs typeface="Times New Roman" panose="02020603050405020304" pitchFamily="18" charset="0"/>
              </a:rPr>
              <a:t>Impact of the Attack:</a:t>
            </a:r>
          </a:p>
          <a:p>
            <a:endParaRPr lang="en-US" sz="2000" dirty="0">
              <a:solidFill>
                <a:srgbClr val="DCDCDC"/>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dirty="0">
                <a:solidFill>
                  <a:srgbClr val="DCDCDC"/>
                </a:solidFill>
                <a:latin typeface="Times New Roman" panose="02020603050405020304" pitchFamily="18" charset="0"/>
                <a:cs typeface="Times New Roman" panose="02020603050405020304" pitchFamily="18" charset="0"/>
              </a:rPr>
              <a:t>The finance team, believing the email was legitimate, initiated a wire transfer of $46.7 million to an overseas account controlled by the attacker.</a:t>
            </a:r>
          </a:p>
          <a:p>
            <a:pPr>
              <a:buFont typeface="Arial" panose="020B0604020202020204" pitchFamily="34" charset="0"/>
              <a:buChar char="•"/>
            </a:pPr>
            <a:r>
              <a:rPr lang="en-US" sz="2000" dirty="0">
                <a:solidFill>
                  <a:srgbClr val="DCDCDC"/>
                </a:solidFill>
                <a:latin typeface="Times New Roman" panose="02020603050405020304" pitchFamily="18" charset="0"/>
                <a:cs typeface="Times New Roman" panose="02020603050405020304" pitchFamily="18" charset="0"/>
              </a:rPr>
              <a:t>Ubiquiti was able to recover </a:t>
            </a:r>
            <a:r>
              <a:rPr lang="en-US" sz="2000" dirty="0">
                <a:solidFill>
                  <a:schemeClr val="bg1">
                    <a:lumMod val="95000"/>
                  </a:schemeClr>
                </a:solidFill>
                <a:latin typeface="Times New Roman" panose="02020603050405020304" pitchFamily="18" charset="0"/>
                <a:cs typeface="Times New Roman" panose="02020603050405020304" pitchFamily="18" charset="0"/>
              </a:rPr>
              <a:t>a portion of </a:t>
            </a:r>
            <a:r>
              <a:rPr lang="en-US" sz="2000" dirty="0">
                <a:solidFill>
                  <a:srgbClr val="DCDCDC"/>
                </a:solidFill>
                <a:latin typeface="Times New Roman" panose="02020603050405020304" pitchFamily="18" charset="0"/>
                <a:cs typeface="Times New Roman" panose="02020603050405020304" pitchFamily="18" charset="0"/>
              </a:rPr>
              <a:t>the funds, but the incident resulted in significant financial and reputational damage.</a:t>
            </a:r>
          </a:p>
          <a:p>
            <a:pPr>
              <a:buFont typeface="Arial" panose="020B0604020202020204" pitchFamily="34" charset="0"/>
              <a:buChar char="•"/>
            </a:pPr>
            <a:endParaRPr lang="en-US" sz="2000" dirty="0">
              <a:solidFill>
                <a:srgbClr val="DCDCDC"/>
              </a:solidFill>
              <a:latin typeface="Times New Roman" panose="02020603050405020304" pitchFamily="18" charset="0"/>
              <a:cs typeface="Times New Roman" panose="02020603050405020304" pitchFamily="18" charset="0"/>
            </a:endParaRPr>
          </a:p>
          <a:p>
            <a:r>
              <a:rPr lang="en-US" sz="2000" dirty="0">
                <a:solidFill>
                  <a:schemeClr val="accent4"/>
                </a:solidFill>
                <a:latin typeface="Times New Roman" panose="02020603050405020304" pitchFamily="18" charset="0"/>
                <a:cs typeface="Times New Roman" panose="02020603050405020304" pitchFamily="18" charset="0"/>
              </a:rPr>
              <a:t>Lessons Learned and Strategies for Protection:</a:t>
            </a:r>
          </a:p>
          <a:p>
            <a:endParaRPr lang="en-US" sz="2000" dirty="0">
              <a:solidFill>
                <a:srgbClr val="DCDCDC"/>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dirty="0">
                <a:solidFill>
                  <a:srgbClr val="DCDCDC"/>
                </a:solidFill>
                <a:latin typeface="Times New Roman" panose="02020603050405020304" pitchFamily="18" charset="0"/>
                <a:cs typeface="Times New Roman" panose="02020603050405020304" pitchFamily="18" charset="0"/>
              </a:rPr>
              <a:t>Implement strict verification protocols for all financial transactions, regardless of the apparent source.</a:t>
            </a:r>
          </a:p>
          <a:p>
            <a:pPr>
              <a:buFont typeface="Arial" panose="020B0604020202020204" pitchFamily="34" charset="0"/>
              <a:buChar char="•"/>
            </a:pPr>
            <a:r>
              <a:rPr lang="en-US" sz="2000" dirty="0">
                <a:solidFill>
                  <a:srgbClr val="DCDCDC"/>
                </a:solidFill>
                <a:latin typeface="Times New Roman" panose="02020603050405020304" pitchFamily="18" charset="0"/>
                <a:cs typeface="Times New Roman" panose="02020603050405020304" pitchFamily="18" charset="0"/>
              </a:rPr>
              <a:t>Provide comprehensive security awareness training to all employees, especially those in finance and other high-risk roles.</a:t>
            </a:r>
          </a:p>
          <a:p>
            <a:pPr>
              <a:buFont typeface="Arial" panose="020B0604020202020204" pitchFamily="34" charset="0"/>
              <a:buChar char="•"/>
            </a:pPr>
            <a:r>
              <a:rPr lang="en-US" sz="2000" dirty="0">
                <a:solidFill>
                  <a:srgbClr val="DCDCDC"/>
                </a:solidFill>
                <a:latin typeface="Times New Roman" panose="02020603050405020304" pitchFamily="18" charset="0"/>
                <a:cs typeface="Times New Roman" panose="02020603050405020304" pitchFamily="18" charset="0"/>
              </a:rPr>
              <a:t>Establish clear communication channels and procedures for executives to follow when requesting sensitive actions.</a:t>
            </a:r>
          </a:p>
          <a:p>
            <a:pPr>
              <a:buFont typeface="Arial" panose="020B0604020202020204" pitchFamily="34" charset="0"/>
              <a:buChar char="•"/>
            </a:pPr>
            <a:r>
              <a:rPr lang="en-US" sz="2000" dirty="0">
                <a:solidFill>
                  <a:srgbClr val="DCDCDC"/>
                </a:solidFill>
                <a:latin typeface="Times New Roman" panose="02020603050405020304" pitchFamily="18" charset="0"/>
                <a:cs typeface="Times New Roman" panose="02020603050405020304" pitchFamily="18" charset="0"/>
              </a:rPr>
              <a:t>Consider implementing additional security measures, such as multi-factor authentication and transaction limits, to protect against whaling attacks.</a:t>
            </a:r>
          </a:p>
          <a:p>
            <a:pPr>
              <a:buFont typeface="Arial" panose="020B0604020202020204" pitchFamily="34" charset="0"/>
              <a:buChar char="•"/>
            </a:pPr>
            <a:r>
              <a:rPr lang="en-US" sz="2000" dirty="0">
                <a:solidFill>
                  <a:srgbClr val="DCDCDC"/>
                </a:solidFill>
                <a:latin typeface="Times New Roman" panose="02020603050405020304" pitchFamily="18" charset="0"/>
                <a:cs typeface="Times New Roman" panose="02020603050405020304" pitchFamily="18" charset="0"/>
              </a:rPr>
              <a:t>Regularly review and update incident response plans to address the evolving threat of whaling and other targeted phishing attacks.</a:t>
            </a:r>
          </a:p>
          <a:p>
            <a:endParaRPr lang="en-US" sz="2000" dirty="0">
              <a:solidFill>
                <a:srgbClr val="DCDCDC"/>
              </a:solidFill>
              <a:latin typeface="Times New Roman" panose="02020603050405020304" pitchFamily="18" charset="0"/>
              <a:cs typeface="Times New Roman" panose="02020603050405020304" pitchFamily="18" charset="0"/>
            </a:endParaRPr>
          </a:p>
          <a:p>
            <a:endParaRPr lang="en-US" sz="2000" dirty="0">
              <a:solidFill>
                <a:srgbClr val="DCDCDC"/>
              </a:solidFill>
              <a:latin typeface="Times New Roman" panose="02020603050405020304" pitchFamily="18" charset="0"/>
              <a:cs typeface="Times New Roman" panose="02020603050405020304" pitchFamily="18" charset="0"/>
            </a:endParaRPr>
          </a:p>
          <a:p>
            <a:r>
              <a:rPr lang="en-US" sz="2000" dirty="0">
                <a:solidFill>
                  <a:srgbClr val="DCDCDC"/>
                </a:solidFill>
                <a:latin typeface="Times New Roman" panose="02020603050405020304" pitchFamily="18" charset="0"/>
                <a:cs typeface="Times New Roman" panose="02020603050405020304" pitchFamily="18" charset="0"/>
              </a:rPr>
              <a:t>By understanding the tactics used in this real-world whaling attack, organizations can better prepare their executives and employees to recognize and resist similar attempts, ultimately reducing the risk of falling victim to these sophisticated phishing schemes.</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42638839"/>
      </p:ext>
    </p:extLst>
  </p:cSld>
  <p:clrMapOvr>
    <a:masterClrMapping/>
  </p:clrMapOvr>
  <mc:AlternateContent xmlns:mc="http://schemas.openxmlformats.org/markup-compatibility/2006">
    <mc:Choice xmlns:p14="http://schemas.microsoft.com/office/powerpoint/2010/main" Requires="p14">
      <p:transition spd="slow" p14:dur="2000" advClick="0" advTm="3000">
        <p14:reveal/>
      </p:transition>
    </mc:Choice>
    <mc:Fallback>
      <p:transition spd="slow" advClick="0" advTm="300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hape 1">
            <a:extLst>
              <a:ext uri="{FF2B5EF4-FFF2-40B4-BE49-F238E27FC236}">
                <a16:creationId xmlns:a16="http://schemas.microsoft.com/office/drawing/2014/main" id="{CC4C8D94-7895-460F-AC8D-6EAE7E4BAC47}"/>
              </a:ext>
            </a:extLst>
          </p:cNvPr>
          <p:cNvSpPr/>
          <p:nvPr/>
        </p:nvSpPr>
        <p:spPr>
          <a:xfrm>
            <a:off x="-92598" y="-40640"/>
            <a:ext cx="14630400" cy="8230672"/>
          </a:xfrm>
          <a:prstGeom prst="rect">
            <a:avLst/>
          </a:prstGeom>
          <a:solidFill>
            <a:srgbClr val="5C2438"/>
          </a:solidFill>
          <a:ln/>
        </p:spPr>
      </p:sp>
      <p:sp>
        <p:nvSpPr>
          <p:cNvPr id="2" name="TextBox 1">
            <a:extLst>
              <a:ext uri="{FF2B5EF4-FFF2-40B4-BE49-F238E27FC236}">
                <a16:creationId xmlns:a16="http://schemas.microsoft.com/office/drawing/2014/main" id="{D66EBD19-9C25-4626-A971-754D382FC443}"/>
              </a:ext>
            </a:extLst>
          </p:cNvPr>
          <p:cNvSpPr txBox="1"/>
          <p:nvPr/>
        </p:nvSpPr>
        <p:spPr>
          <a:xfrm>
            <a:off x="753863" y="1637946"/>
            <a:ext cx="12778451" cy="5601533"/>
          </a:xfrm>
          <a:prstGeom prst="rect">
            <a:avLst/>
          </a:prstGeom>
          <a:noFill/>
        </p:spPr>
        <p:txBody>
          <a:bodyPr wrap="square" rtlCol="0">
            <a:spAutoFit/>
          </a:bodyPr>
          <a:lstStyle/>
          <a:p>
            <a:endParaRPr lang="en-US" sz="3200" b="1" u="sng" dirty="0">
              <a:solidFill>
                <a:schemeClr val="bg1"/>
              </a:solidFill>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sz="2000" b="1" dirty="0">
                <a:solidFill>
                  <a:schemeClr val="accent2">
                    <a:lumMod val="75000"/>
                  </a:schemeClr>
                </a:solidFill>
                <a:latin typeface="Times New Roman" panose="02020603050405020304" pitchFamily="18" charset="0"/>
                <a:cs typeface="Times New Roman" panose="02020603050405020304" pitchFamily="18" charset="0"/>
              </a:rPr>
              <a:t>The Facebook and Google Whaling Attack</a:t>
            </a:r>
          </a:p>
          <a:p>
            <a:endParaRPr lang="en-US" dirty="0">
              <a:solidFill>
                <a:schemeClr val="bg1"/>
              </a:solidFill>
              <a:latin typeface="Times New Roman" panose="02020603050405020304" pitchFamily="18" charset="0"/>
              <a:cs typeface="Times New Roman" panose="02020603050405020304" pitchFamily="18" charset="0"/>
            </a:endParaRPr>
          </a:p>
          <a:p>
            <a:r>
              <a:rPr lang="en-US" dirty="0">
                <a:solidFill>
                  <a:srgbClr val="FFFF00"/>
                </a:solidFill>
                <a:latin typeface="Times New Roman" panose="02020603050405020304" pitchFamily="18" charset="0"/>
                <a:cs typeface="Times New Roman" panose="02020603050405020304" pitchFamily="18" charset="0"/>
              </a:rPr>
              <a:t>Background:</a:t>
            </a:r>
          </a:p>
          <a:p>
            <a:endParaRPr lang="en-US" dirty="0">
              <a:solidFill>
                <a:schemeClr val="bg1"/>
              </a:solidFill>
              <a:latin typeface="Times New Roman" panose="02020603050405020304" pitchFamily="18" charset="0"/>
              <a:cs typeface="Times New Roman" panose="02020603050405020304" pitchFamily="18" charset="0"/>
            </a:endParaRPr>
          </a:p>
          <a:p>
            <a:r>
              <a:rPr lang="en-US" dirty="0">
                <a:solidFill>
                  <a:schemeClr val="bg1">
                    <a:lumMod val="95000"/>
                  </a:schemeClr>
                </a:solidFill>
                <a:latin typeface="Times New Roman" panose="02020603050405020304" pitchFamily="18" charset="0"/>
                <a:cs typeface="Times New Roman" panose="02020603050405020304" pitchFamily="18" charset="0"/>
              </a:rPr>
              <a:t>- In 2013-2015, a Lithuanian man named </a:t>
            </a:r>
            <a:r>
              <a:rPr lang="en-US" dirty="0" err="1">
                <a:solidFill>
                  <a:schemeClr val="bg1">
                    <a:lumMod val="95000"/>
                  </a:schemeClr>
                </a:solidFill>
                <a:latin typeface="Times New Roman" panose="02020603050405020304" pitchFamily="18" charset="0"/>
                <a:cs typeface="Times New Roman" panose="02020603050405020304" pitchFamily="18" charset="0"/>
              </a:rPr>
              <a:t>Evaldas</a:t>
            </a:r>
            <a:r>
              <a:rPr lang="en-US" dirty="0">
                <a:solidFill>
                  <a:schemeClr val="bg1">
                    <a:lumMod val="95000"/>
                  </a:schemeClr>
                </a:solidFill>
                <a:latin typeface="Times New Roman" panose="02020603050405020304" pitchFamily="18" charset="0"/>
                <a:cs typeface="Times New Roman" panose="02020603050405020304" pitchFamily="18" charset="0"/>
              </a:rPr>
              <a:t> </a:t>
            </a:r>
            <a:r>
              <a:rPr lang="en-US" dirty="0" err="1">
                <a:solidFill>
                  <a:schemeClr val="bg1">
                    <a:lumMod val="95000"/>
                  </a:schemeClr>
                </a:solidFill>
                <a:latin typeface="Times New Roman" panose="02020603050405020304" pitchFamily="18" charset="0"/>
                <a:cs typeface="Times New Roman" panose="02020603050405020304" pitchFamily="18" charset="0"/>
              </a:rPr>
              <a:t>Rimasauskas</a:t>
            </a:r>
            <a:r>
              <a:rPr lang="en-US" dirty="0">
                <a:solidFill>
                  <a:schemeClr val="bg1">
                    <a:lumMod val="95000"/>
                  </a:schemeClr>
                </a:solidFill>
                <a:latin typeface="Times New Roman" panose="02020603050405020304" pitchFamily="18" charset="0"/>
                <a:cs typeface="Times New Roman" panose="02020603050405020304" pitchFamily="18" charset="0"/>
              </a:rPr>
              <a:t> orchestrated a whaling attack targeting two major tech companies, Facebook and Google.</a:t>
            </a:r>
          </a:p>
          <a:p>
            <a:endParaRPr lang="en-US" dirty="0">
              <a:solidFill>
                <a:srgbClr val="FFFF00"/>
              </a:solidFill>
              <a:latin typeface="Times New Roman" panose="02020603050405020304" pitchFamily="18" charset="0"/>
              <a:cs typeface="Times New Roman" panose="02020603050405020304" pitchFamily="18" charset="0"/>
            </a:endParaRPr>
          </a:p>
          <a:p>
            <a:r>
              <a:rPr lang="en-US" dirty="0">
                <a:solidFill>
                  <a:srgbClr val="FFFF00"/>
                </a:solidFill>
                <a:latin typeface="Times New Roman" panose="02020603050405020304" pitchFamily="18" charset="0"/>
                <a:cs typeface="Times New Roman" panose="02020603050405020304" pitchFamily="18" charset="0"/>
              </a:rPr>
              <a:t>The Attacker's Tactics:</a:t>
            </a:r>
          </a:p>
          <a:p>
            <a:endParaRPr lang="en-US" dirty="0">
              <a:solidFill>
                <a:srgbClr val="FFFF00"/>
              </a:solidFill>
              <a:latin typeface="Times New Roman" panose="02020603050405020304" pitchFamily="18" charset="0"/>
              <a:cs typeface="Times New Roman" panose="02020603050405020304" pitchFamily="18" charset="0"/>
            </a:endParaRPr>
          </a:p>
          <a:p>
            <a:r>
              <a:rPr lang="en-US" dirty="0">
                <a:solidFill>
                  <a:schemeClr val="bg1">
                    <a:lumMod val="95000"/>
                  </a:schemeClr>
                </a:solidFill>
                <a:latin typeface="Times New Roman" panose="02020603050405020304" pitchFamily="18" charset="0"/>
                <a:cs typeface="Times New Roman" panose="02020603050405020304" pitchFamily="18" charset="0"/>
              </a:rPr>
              <a:t>- </a:t>
            </a:r>
            <a:r>
              <a:rPr lang="en-US" dirty="0" err="1">
                <a:solidFill>
                  <a:schemeClr val="bg1">
                    <a:lumMod val="95000"/>
                  </a:schemeClr>
                </a:solidFill>
                <a:latin typeface="Times New Roman" panose="02020603050405020304" pitchFamily="18" charset="0"/>
                <a:cs typeface="Times New Roman" panose="02020603050405020304" pitchFamily="18" charset="0"/>
              </a:rPr>
              <a:t>Rimasauskas</a:t>
            </a:r>
            <a:r>
              <a:rPr lang="en-US" dirty="0">
                <a:solidFill>
                  <a:schemeClr val="bg1">
                    <a:lumMod val="95000"/>
                  </a:schemeClr>
                </a:solidFill>
                <a:latin typeface="Times New Roman" panose="02020603050405020304" pitchFamily="18" charset="0"/>
                <a:cs typeface="Times New Roman" panose="02020603050405020304" pitchFamily="18" charset="0"/>
              </a:rPr>
              <a:t> conducted extensive research on the companies' finance and procurement processes.</a:t>
            </a:r>
          </a:p>
          <a:p>
            <a:r>
              <a:rPr lang="en-US" dirty="0">
                <a:solidFill>
                  <a:schemeClr val="bg1">
                    <a:lumMod val="95000"/>
                  </a:schemeClr>
                </a:solidFill>
                <a:latin typeface="Times New Roman" panose="02020603050405020304" pitchFamily="18" charset="0"/>
                <a:cs typeface="Times New Roman" panose="02020603050405020304" pitchFamily="18" charset="0"/>
              </a:rPr>
              <a:t>- He created a highly convincing email and invoice that appeared to be from Quanta Computer, a legitimate hardware supplier for Facebook and Google.</a:t>
            </a:r>
          </a:p>
          <a:p>
            <a:r>
              <a:rPr lang="en-US" dirty="0">
                <a:solidFill>
                  <a:schemeClr val="bg1">
                    <a:lumMod val="95000"/>
                  </a:schemeClr>
                </a:solidFill>
                <a:latin typeface="Times New Roman" panose="02020603050405020304" pitchFamily="18" charset="0"/>
                <a:cs typeface="Times New Roman" panose="02020603050405020304" pitchFamily="18" charset="0"/>
              </a:rPr>
              <a:t>- The emails and invoices claimed there were outstanding payments owed to Quanta Computer and requested wire transfers to a bank account controlled by </a:t>
            </a:r>
            <a:r>
              <a:rPr lang="en-US" dirty="0" err="1">
                <a:solidFill>
                  <a:schemeClr val="bg1">
                    <a:lumMod val="95000"/>
                  </a:schemeClr>
                </a:solidFill>
                <a:latin typeface="Times New Roman" panose="02020603050405020304" pitchFamily="18" charset="0"/>
                <a:cs typeface="Times New Roman" panose="02020603050405020304" pitchFamily="18" charset="0"/>
              </a:rPr>
              <a:t>Rimasauskas</a:t>
            </a:r>
            <a:r>
              <a:rPr lang="en-US" dirty="0">
                <a:solidFill>
                  <a:schemeClr val="bg1">
                    <a:lumMod val="95000"/>
                  </a:schemeClr>
                </a:solidFill>
                <a:latin typeface="Times New Roman" panose="02020603050405020304" pitchFamily="18" charset="0"/>
                <a:cs typeface="Times New Roman" panose="02020603050405020304" pitchFamily="18" charset="0"/>
              </a:rPr>
              <a:t>.</a:t>
            </a:r>
          </a:p>
          <a:p>
            <a:r>
              <a:rPr lang="en-US" dirty="0">
                <a:solidFill>
                  <a:schemeClr val="bg1">
                    <a:lumMod val="95000"/>
                  </a:schemeClr>
                </a:solidFill>
                <a:latin typeface="Times New Roman" panose="02020603050405020304" pitchFamily="18" charset="0"/>
                <a:cs typeface="Times New Roman" panose="02020603050405020304" pitchFamily="18" charset="0"/>
              </a:rPr>
              <a:t>- </a:t>
            </a:r>
            <a:r>
              <a:rPr lang="en-US" dirty="0" err="1">
                <a:solidFill>
                  <a:schemeClr val="bg1">
                    <a:lumMod val="95000"/>
                  </a:schemeClr>
                </a:solidFill>
                <a:latin typeface="Times New Roman" panose="02020603050405020304" pitchFamily="18" charset="0"/>
                <a:cs typeface="Times New Roman" panose="02020603050405020304" pitchFamily="18" charset="0"/>
              </a:rPr>
              <a:t>Rimasauskas</a:t>
            </a:r>
            <a:r>
              <a:rPr lang="en-US" dirty="0">
                <a:solidFill>
                  <a:schemeClr val="bg1">
                    <a:lumMod val="95000"/>
                  </a:schemeClr>
                </a:solidFill>
                <a:latin typeface="Times New Roman" panose="02020603050405020304" pitchFamily="18" charset="0"/>
                <a:cs typeface="Times New Roman" panose="02020603050405020304" pitchFamily="18" charset="0"/>
              </a:rPr>
              <a:t> exploited the trust and established business relationships between the tech companies and Quanta Computer to make the requests appear legitimate.</a:t>
            </a:r>
          </a:p>
          <a:p>
            <a:endParaRPr lang="en-US" dirty="0">
              <a:latin typeface="Times New Roman" panose="02020603050405020304" pitchFamily="18" charset="0"/>
              <a:cs typeface="Times New Roman" panose="02020603050405020304" pitchFamily="18" charset="0"/>
            </a:endParaRPr>
          </a:p>
        </p:txBody>
      </p:sp>
      <p:sp>
        <p:nvSpPr>
          <p:cNvPr id="4" name="Text 2">
            <a:extLst>
              <a:ext uri="{FF2B5EF4-FFF2-40B4-BE49-F238E27FC236}">
                <a16:creationId xmlns:a16="http://schemas.microsoft.com/office/drawing/2014/main" id="{C8A43AF6-3703-4191-9812-B66608657FA6}"/>
              </a:ext>
            </a:extLst>
          </p:cNvPr>
          <p:cNvSpPr/>
          <p:nvPr/>
        </p:nvSpPr>
        <p:spPr>
          <a:xfrm>
            <a:off x="753863" y="917379"/>
            <a:ext cx="4143851" cy="517922"/>
          </a:xfrm>
          <a:prstGeom prst="rect">
            <a:avLst/>
          </a:prstGeom>
          <a:noFill/>
          <a:ln/>
        </p:spPr>
        <p:txBody>
          <a:bodyPr wrap="none" rtlCol="0" anchor="t"/>
          <a:lstStyle/>
          <a:p>
            <a:pPr marL="0" indent="0" algn="just">
              <a:lnSpc>
                <a:spcPts val="4079"/>
              </a:lnSpc>
              <a:buNone/>
            </a:pPr>
            <a:r>
              <a:rPr lang="en-US" sz="4400" b="1" dirty="0">
                <a:solidFill>
                  <a:srgbClr val="FFB393"/>
                </a:solidFill>
                <a:latin typeface="Times New Roman" panose="02020603050405020304" pitchFamily="18" charset="0"/>
                <a:ea typeface="Brygada 1918" pitchFamily="34" charset="-122"/>
                <a:cs typeface="Times New Roman" panose="02020603050405020304" pitchFamily="18" charset="0"/>
              </a:rPr>
              <a:t>Case Study 2 : Whaling Attack</a:t>
            </a:r>
            <a:endParaRPr lang="en-US" sz="4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7948246"/>
      </p:ext>
    </p:extLst>
  </p:cSld>
  <p:clrMapOvr>
    <a:masterClrMapping/>
  </p:clrMapOvr>
  <mc:AlternateContent xmlns:mc="http://schemas.openxmlformats.org/markup-compatibility/2006">
    <mc:Choice xmlns:p14="http://schemas.microsoft.com/office/powerpoint/2010/main" Requires="p14">
      <p:transition spd="slow" p14:dur="2000" advClick="0" advTm="3000">
        <p14:reveal/>
      </p:transition>
    </mc:Choice>
    <mc:Fallback>
      <p:transition spd="slow" advClick="0" advTm="300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hape 1">
            <a:extLst>
              <a:ext uri="{FF2B5EF4-FFF2-40B4-BE49-F238E27FC236}">
                <a16:creationId xmlns:a16="http://schemas.microsoft.com/office/drawing/2014/main" id="{CC4C8D94-7895-460F-AC8D-6EAE7E4BAC47}"/>
              </a:ext>
            </a:extLst>
          </p:cNvPr>
          <p:cNvSpPr/>
          <p:nvPr/>
        </p:nvSpPr>
        <p:spPr>
          <a:xfrm>
            <a:off x="0" y="-40640"/>
            <a:ext cx="14630400" cy="8230672"/>
          </a:xfrm>
          <a:prstGeom prst="rect">
            <a:avLst/>
          </a:prstGeom>
          <a:solidFill>
            <a:srgbClr val="5C2438"/>
          </a:solidFill>
          <a:ln/>
        </p:spPr>
      </p:sp>
      <p:sp>
        <p:nvSpPr>
          <p:cNvPr id="2" name="TextBox 1">
            <a:extLst>
              <a:ext uri="{FF2B5EF4-FFF2-40B4-BE49-F238E27FC236}">
                <a16:creationId xmlns:a16="http://schemas.microsoft.com/office/drawing/2014/main" id="{F04D0226-4587-427F-8D8D-2CEA16F4964E}"/>
              </a:ext>
            </a:extLst>
          </p:cNvPr>
          <p:cNvSpPr txBox="1"/>
          <p:nvPr/>
        </p:nvSpPr>
        <p:spPr>
          <a:xfrm>
            <a:off x="879676" y="810228"/>
            <a:ext cx="12709002" cy="5909310"/>
          </a:xfrm>
          <a:prstGeom prst="rect">
            <a:avLst/>
          </a:prstGeom>
          <a:noFill/>
        </p:spPr>
        <p:txBody>
          <a:bodyPr wrap="square" rtlCol="0">
            <a:spAutoFit/>
          </a:bodyPr>
          <a:lstStyle/>
          <a:p>
            <a:r>
              <a:rPr lang="en-US" dirty="0">
                <a:solidFill>
                  <a:srgbClr val="FFFF00"/>
                </a:solidFill>
                <a:latin typeface="Times New Roman" panose="02020603050405020304" pitchFamily="18" charset="0"/>
                <a:cs typeface="Times New Roman" panose="02020603050405020304" pitchFamily="18" charset="0"/>
              </a:rPr>
              <a:t>Impact of the Attack:</a:t>
            </a:r>
          </a:p>
          <a:p>
            <a:endParaRPr lang="en-US" dirty="0">
              <a:latin typeface="Times New Roman" panose="02020603050405020304" pitchFamily="18" charset="0"/>
              <a:cs typeface="Times New Roman" panose="02020603050405020304" pitchFamily="18" charset="0"/>
            </a:endParaRPr>
          </a:p>
          <a:p>
            <a:r>
              <a:rPr lang="en-US" dirty="0">
                <a:solidFill>
                  <a:schemeClr val="bg1">
                    <a:lumMod val="95000"/>
                  </a:schemeClr>
                </a:solidFill>
                <a:latin typeface="Times New Roman" panose="02020603050405020304" pitchFamily="18" charset="0"/>
                <a:cs typeface="Times New Roman" panose="02020603050405020304" pitchFamily="18" charset="0"/>
              </a:rPr>
              <a:t>- Over the course of two years, </a:t>
            </a:r>
            <a:r>
              <a:rPr lang="en-US" dirty="0" err="1">
                <a:solidFill>
                  <a:schemeClr val="bg1">
                    <a:lumMod val="95000"/>
                  </a:schemeClr>
                </a:solidFill>
                <a:latin typeface="Times New Roman" panose="02020603050405020304" pitchFamily="18" charset="0"/>
                <a:cs typeface="Times New Roman" panose="02020603050405020304" pitchFamily="18" charset="0"/>
              </a:rPr>
              <a:t>Rimasauskas</a:t>
            </a:r>
            <a:r>
              <a:rPr lang="en-US" dirty="0">
                <a:solidFill>
                  <a:schemeClr val="bg1">
                    <a:lumMod val="95000"/>
                  </a:schemeClr>
                </a:solidFill>
                <a:latin typeface="Times New Roman" panose="02020603050405020304" pitchFamily="18" charset="0"/>
                <a:cs typeface="Times New Roman" panose="02020603050405020304" pitchFamily="18" charset="0"/>
              </a:rPr>
              <a:t> successfully tricked Facebook and Google into wiring a total of $100 million to his bank accounts.</a:t>
            </a:r>
          </a:p>
          <a:p>
            <a:r>
              <a:rPr lang="en-US" dirty="0">
                <a:solidFill>
                  <a:schemeClr val="bg1">
                    <a:lumMod val="95000"/>
                  </a:schemeClr>
                </a:solidFill>
                <a:latin typeface="Times New Roman" panose="02020603050405020304" pitchFamily="18" charset="0"/>
                <a:cs typeface="Times New Roman" panose="02020603050405020304" pitchFamily="18" charset="0"/>
              </a:rPr>
              <a:t>- The companies were able to recover a portion of the stolen funds, but the incident resulted in significant financial and operational disruption.</a:t>
            </a:r>
          </a:p>
          <a:p>
            <a:r>
              <a:rPr lang="en-US" dirty="0">
                <a:solidFill>
                  <a:schemeClr val="bg1">
                    <a:lumMod val="95000"/>
                  </a:schemeClr>
                </a:solidFill>
                <a:latin typeface="Times New Roman" panose="02020603050405020304" pitchFamily="18" charset="0"/>
                <a:cs typeface="Times New Roman" panose="02020603050405020304" pitchFamily="18" charset="0"/>
              </a:rPr>
              <a:t>- </a:t>
            </a:r>
            <a:r>
              <a:rPr lang="en-US" dirty="0" err="1">
                <a:solidFill>
                  <a:schemeClr val="bg1">
                    <a:lumMod val="95000"/>
                  </a:schemeClr>
                </a:solidFill>
                <a:latin typeface="Times New Roman" panose="02020603050405020304" pitchFamily="18" charset="0"/>
                <a:cs typeface="Times New Roman" panose="02020603050405020304" pitchFamily="18" charset="0"/>
              </a:rPr>
              <a:t>Rimasauskas</a:t>
            </a:r>
            <a:r>
              <a:rPr lang="en-US" dirty="0">
                <a:solidFill>
                  <a:schemeClr val="bg1">
                    <a:lumMod val="95000"/>
                  </a:schemeClr>
                </a:solidFill>
                <a:latin typeface="Times New Roman" panose="02020603050405020304" pitchFamily="18" charset="0"/>
                <a:cs typeface="Times New Roman" panose="02020603050405020304" pitchFamily="18" charset="0"/>
              </a:rPr>
              <a:t> was eventually arrested and extradited to the United States, where he pleaded guilty to wire fraud, money laundering, and aggravated identity theft charges.</a:t>
            </a:r>
          </a:p>
          <a:p>
            <a:endParaRPr lang="en-US" dirty="0">
              <a:solidFill>
                <a:srgbClr val="FFFF00"/>
              </a:solidFill>
              <a:latin typeface="Times New Roman" panose="02020603050405020304" pitchFamily="18" charset="0"/>
              <a:cs typeface="Times New Roman" panose="02020603050405020304" pitchFamily="18" charset="0"/>
            </a:endParaRPr>
          </a:p>
          <a:p>
            <a:r>
              <a:rPr lang="en-US" dirty="0">
                <a:solidFill>
                  <a:srgbClr val="FFFF00"/>
                </a:solidFill>
                <a:latin typeface="Times New Roman" panose="02020603050405020304" pitchFamily="18" charset="0"/>
                <a:cs typeface="Times New Roman" panose="02020603050405020304" pitchFamily="18" charset="0"/>
              </a:rPr>
              <a:t>Lessons Learned and Strategies for Protection:</a:t>
            </a:r>
          </a:p>
          <a:p>
            <a:endParaRPr lang="en-US" dirty="0">
              <a:latin typeface="Times New Roman" panose="02020603050405020304" pitchFamily="18" charset="0"/>
              <a:cs typeface="Times New Roman" panose="02020603050405020304" pitchFamily="18" charset="0"/>
            </a:endParaRPr>
          </a:p>
          <a:p>
            <a:r>
              <a:rPr lang="en-US" dirty="0">
                <a:solidFill>
                  <a:schemeClr val="bg1">
                    <a:lumMod val="95000"/>
                  </a:schemeClr>
                </a:solidFill>
                <a:latin typeface="Times New Roman" panose="02020603050405020304" pitchFamily="18" charset="0"/>
                <a:cs typeface="Times New Roman" panose="02020603050405020304" pitchFamily="18" charset="0"/>
              </a:rPr>
              <a:t>- Implement robust verification procedures for all financial transactions, including confirming the legitimacy of supplier information and bank account details.</a:t>
            </a:r>
          </a:p>
          <a:p>
            <a:r>
              <a:rPr lang="en-US" dirty="0">
                <a:solidFill>
                  <a:schemeClr val="bg1">
                    <a:lumMod val="95000"/>
                  </a:schemeClr>
                </a:solidFill>
                <a:latin typeface="Times New Roman" panose="02020603050405020304" pitchFamily="18" charset="0"/>
                <a:cs typeface="Times New Roman" panose="02020603050405020304" pitchFamily="18" charset="0"/>
              </a:rPr>
              <a:t>- Regularly review and update vendor and supplier information to ensure it is accurate and up-to-date.</a:t>
            </a:r>
          </a:p>
          <a:p>
            <a:r>
              <a:rPr lang="en-US" dirty="0">
                <a:solidFill>
                  <a:schemeClr val="bg1">
                    <a:lumMod val="95000"/>
                  </a:schemeClr>
                </a:solidFill>
                <a:latin typeface="Times New Roman" panose="02020603050405020304" pitchFamily="18" charset="0"/>
                <a:cs typeface="Times New Roman" panose="02020603050405020304" pitchFamily="18" charset="0"/>
              </a:rPr>
              <a:t>- Provide comprehensive security awareness training to employees involved in financial and procurement processes, emphasizing the risks of whaling and other targeted phishing attacks.</a:t>
            </a:r>
          </a:p>
          <a:p>
            <a:r>
              <a:rPr lang="en-US" dirty="0">
                <a:solidFill>
                  <a:schemeClr val="bg1">
                    <a:lumMod val="95000"/>
                  </a:schemeClr>
                </a:solidFill>
                <a:latin typeface="Times New Roman" panose="02020603050405020304" pitchFamily="18" charset="0"/>
                <a:cs typeface="Times New Roman" panose="02020603050405020304" pitchFamily="18" charset="0"/>
              </a:rPr>
              <a:t>- Consider implementing additional security controls, such as multi-factor authentication and transaction limits, to protect against unauthorized fund transfers.</a:t>
            </a:r>
          </a:p>
          <a:p>
            <a:r>
              <a:rPr lang="en-US" dirty="0">
                <a:solidFill>
                  <a:schemeClr val="bg1">
                    <a:lumMod val="95000"/>
                  </a:schemeClr>
                </a:solidFill>
                <a:latin typeface="Times New Roman" panose="02020603050405020304" pitchFamily="18" charset="0"/>
                <a:cs typeface="Times New Roman" panose="02020603050405020304" pitchFamily="18" charset="0"/>
              </a:rPr>
              <a:t>- Regularly review and update incident response plans to address the evolving threat of whaling and other sophisticated phishing attacks.</a:t>
            </a:r>
          </a:p>
          <a:p>
            <a:endParaRPr lang="en-US" dirty="0">
              <a:solidFill>
                <a:schemeClr val="bg1">
                  <a:lumMod val="95000"/>
                </a:schemeClr>
              </a:solidFill>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37333827"/>
      </p:ext>
    </p:extLst>
  </p:cSld>
  <p:clrMapOvr>
    <a:masterClrMapping/>
  </p:clrMapOvr>
  <mc:AlternateContent xmlns:mc="http://schemas.openxmlformats.org/markup-compatibility/2006">
    <mc:Choice xmlns:p14="http://schemas.microsoft.com/office/powerpoint/2010/main" Requires="p14">
      <p:transition spd="slow" p14:dur="2000" advClick="0" advTm="3000">
        <p14:reveal/>
      </p:transition>
    </mc:Choice>
    <mc:Fallback>
      <p:transition spd="slow" advClick="0" advTm="300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524867" y="776169"/>
            <a:ext cx="5917763" cy="499586"/>
          </a:xfrm>
          <a:prstGeom prst="rect">
            <a:avLst/>
          </a:prstGeom>
          <a:noFill/>
          <a:ln/>
        </p:spPr>
        <p:txBody>
          <a:bodyPr wrap="none" rtlCol="0" anchor="t"/>
          <a:lstStyle/>
          <a:p>
            <a:pPr marL="0" indent="0">
              <a:lnSpc>
                <a:spcPts val="3934"/>
              </a:lnSpc>
              <a:buNone/>
            </a:pPr>
            <a:r>
              <a:rPr lang="en-US" sz="4400" b="1" dirty="0">
                <a:solidFill>
                  <a:srgbClr val="FFB393"/>
                </a:solidFill>
                <a:latin typeface="Times New Roman" panose="02020603050405020304" pitchFamily="18" charset="0"/>
                <a:ea typeface="Brygada 1918" pitchFamily="34" charset="-122"/>
                <a:cs typeface="Times New Roman" panose="02020603050405020304" pitchFamily="18" charset="0"/>
              </a:rPr>
              <a:t>Conclusion and Key Takeaways</a:t>
            </a:r>
            <a:endParaRPr lang="en-US" sz="4400" dirty="0">
              <a:latin typeface="Times New Roman" panose="02020603050405020304" pitchFamily="18" charset="0"/>
              <a:cs typeface="Times New Roman" panose="02020603050405020304" pitchFamily="18" charset="0"/>
            </a:endParaRPr>
          </a:p>
        </p:txBody>
      </p:sp>
      <p:sp>
        <p:nvSpPr>
          <p:cNvPr id="6" name="Text 3"/>
          <p:cNvSpPr/>
          <p:nvPr/>
        </p:nvSpPr>
        <p:spPr>
          <a:xfrm>
            <a:off x="524867" y="1693009"/>
            <a:ext cx="8095059" cy="1198959"/>
          </a:xfrm>
          <a:prstGeom prst="rect">
            <a:avLst/>
          </a:prstGeom>
          <a:noFill/>
          <a:ln/>
        </p:spPr>
        <p:txBody>
          <a:bodyPr wrap="square" rtlCol="0" anchor="t"/>
          <a:lstStyle/>
          <a:p>
            <a:pPr marL="0" indent="0">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Phishing attacks are a constant threat in the digital world, but by understanding the tactics, recognizing the signs, and practicing safe online behavior, individuals can significantly reduce their risk of falling victim. This presentation has provided practical insights on identifying phishing emails, websites, and social engineering tactics, empowering individuals to protect themselves and build a safer online environment.</a:t>
            </a:r>
            <a:endParaRPr lang="en-US" sz="1600" dirty="0">
              <a:latin typeface="Times New Roman" panose="02020603050405020304" pitchFamily="18" charset="0"/>
              <a:cs typeface="Times New Roman" panose="02020603050405020304" pitchFamily="18" charset="0"/>
            </a:endParaRPr>
          </a:p>
        </p:txBody>
      </p:sp>
      <p:sp>
        <p:nvSpPr>
          <p:cNvPr id="7" name="Shape 4"/>
          <p:cNvSpPr/>
          <p:nvPr/>
        </p:nvSpPr>
        <p:spPr>
          <a:xfrm>
            <a:off x="524470" y="3367683"/>
            <a:ext cx="3972639" cy="1598295"/>
          </a:xfrm>
          <a:prstGeom prst="roundRect">
            <a:avLst>
              <a:gd name="adj" fmla="val 1688"/>
            </a:avLst>
          </a:prstGeom>
          <a:solidFill>
            <a:srgbClr val="4D1529"/>
          </a:solidFill>
          <a:ln/>
        </p:spPr>
      </p:sp>
      <p:sp>
        <p:nvSpPr>
          <p:cNvPr id="8" name="Text 5"/>
          <p:cNvSpPr/>
          <p:nvPr/>
        </p:nvSpPr>
        <p:spPr>
          <a:xfrm>
            <a:off x="674251" y="3517463"/>
            <a:ext cx="1998226" cy="249674"/>
          </a:xfrm>
          <a:prstGeom prst="rect">
            <a:avLst/>
          </a:prstGeom>
          <a:noFill/>
          <a:ln/>
        </p:spPr>
        <p:txBody>
          <a:bodyPr wrap="none" rtlCol="0" anchor="t"/>
          <a:lstStyle/>
          <a:p>
            <a:pPr marL="0" indent="0">
              <a:lnSpc>
                <a:spcPts val="1967"/>
              </a:lnSpc>
              <a:buNone/>
            </a:pPr>
            <a:r>
              <a:rPr lang="en-US" sz="2000" b="1" dirty="0">
                <a:solidFill>
                  <a:srgbClr val="F4CAB8"/>
                </a:solidFill>
                <a:latin typeface="Times New Roman" panose="02020603050405020304" pitchFamily="18" charset="0"/>
                <a:ea typeface="Brygada 1918" pitchFamily="34" charset="-122"/>
                <a:cs typeface="Times New Roman" panose="02020603050405020304" pitchFamily="18" charset="0"/>
              </a:rPr>
              <a:t>Be Skeptical</a:t>
            </a:r>
            <a:endParaRPr lang="en-US" sz="2000" dirty="0">
              <a:latin typeface="Times New Roman" panose="02020603050405020304" pitchFamily="18" charset="0"/>
              <a:cs typeface="Times New Roman" panose="02020603050405020304" pitchFamily="18" charset="0"/>
            </a:endParaRPr>
          </a:p>
        </p:txBody>
      </p:sp>
      <p:sp>
        <p:nvSpPr>
          <p:cNvPr id="9" name="Text 6"/>
          <p:cNvSpPr/>
          <p:nvPr/>
        </p:nvSpPr>
        <p:spPr>
          <a:xfrm>
            <a:off x="674251" y="3857030"/>
            <a:ext cx="3673078" cy="959168"/>
          </a:xfrm>
          <a:prstGeom prst="rect">
            <a:avLst/>
          </a:prstGeom>
          <a:noFill/>
          <a:ln/>
        </p:spPr>
        <p:txBody>
          <a:bodyPr wrap="square" rtlCol="0" anchor="t"/>
          <a:lstStyle/>
          <a:p>
            <a:pPr marL="0" indent="0">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Always be skeptical of requests for information, especially if they are unsolicited or unexpected. Don't be afraid to question the legitimacy of requests.</a:t>
            </a:r>
            <a:endParaRPr lang="en-US" sz="1600" dirty="0">
              <a:latin typeface="Times New Roman" panose="02020603050405020304" pitchFamily="18" charset="0"/>
              <a:cs typeface="Times New Roman" panose="02020603050405020304" pitchFamily="18" charset="0"/>
            </a:endParaRPr>
          </a:p>
        </p:txBody>
      </p:sp>
      <p:sp>
        <p:nvSpPr>
          <p:cNvPr id="10" name="Shape 7"/>
          <p:cNvSpPr/>
          <p:nvPr/>
        </p:nvSpPr>
        <p:spPr>
          <a:xfrm>
            <a:off x="4646890" y="3367683"/>
            <a:ext cx="3972639" cy="1598295"/>
          </a:xfrm>
          <a:prstGeom prst="roundRect">
            <a:avLst>
              <a:gd name="adj" fmla="val 1688"/>
            </a:avLst>
          </a:prstGeom>
          <a:solidFill>
            <a:srgbClr val="4D1529"/>
          </a:solidFill>
          <a:ln/>
        </p:spPr>
      </p:sp>
      <p:sp>
        <p:nvSpPr>
          <p:cNvPr id="11" name="Text 8"/>
          <p:cNvSpPr/>
          <p:nvPr/>
        </p:nvSpPr>
        <p:spPr>
          <a:xfrm>
            <a:off x="4796671" y="3517463"/>
            <a:ext cx="1998226" cy="249674"/>
          </a:xfrm>
          <a:prstGeom prst="rect">
            <a:avLst/>
          </a:prstGeom>
          <a:noFill/>
          <a:ln/>
        </p:spPr>
        <p:txBody>
          <a:bodyPr wrap="none" rtlCol="0" anchor="t"/>
          <a:lstStyle/>
          <a:p>
            <a:pPr marL="0" indent="0">
              <a:lnSpc>
                <a:spcPts val="1967"/>
              </a:lnSpc>
              <a:buNone/>
            </a:pPr>
            <a:r>
              <a:rPr lang="en-US" sz="2000" b="1" dirty="0">
                <a:solidFill>
                  <a:srgbClr val="F4CAB8"/>
                </a:solidFill>
                <a:latin typeface="Times New Roman" panose="02020603050405020304" pitchFamily="18" charset="0"/>
                <a:ea typeface="Brygada 1918" pitchFamily="34" charset="-122"/>
                <a:cs typeface="Times New Roman" panose="02020603050405020304" pitchFamily="18" charset="0"/>
              </a:rPr>
              <a:t>Verify Information</a:t>
            </a:r>
            <a:endParaRPr lang="en-US" sz="2000" dirty="0">
              <a:latin typeface="Times New Roman" panose="02020603050405020304" pitchFamily="18" charset="0"/>
              <a:cs typeface="Times New Roman" panose="02020603050405020304" pitchFamily="18" charset="0"/>
            </a:endParaRPr>
          </a:p>
        </p:txBody>
      </p:sp>
      <p:sp>
        <p:nvSpPr>
          <p:cNvPr id="12" name="Text 9"/>
          <p:cNvSpPr/>
          <p:nvPr/>
        </p:nvSpPr>
        <p:spPr>
          <a:xfrm>
            <a:off x="4796670" y="3857030"/>
            <a:ext cx="3823255" cy="959168"/>
          </a:xfrm>
          <a:prstGeom prst="rect">
            <a:avLst/>
          </a:prstGeom>
          <a:noFill/>
          <a:ln/>
        </p:spPr>
        <p:txBody>
          <a:bodyPr wrap="square" rtlCol="0" anchor="t"/>
          <a:lstStyle/>
          <a:p>
            <a:pPr marL="0" indent="0">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Before providing any sensitive information, always verify the request. Contact the organization directly through their official channels to confirm the request.</a:t>
            </a:r>
            <a:endParaRPr lang="en-US" sz="1600" dirty="0">
              <a:latin typeface="Times New Roman" panose="02020603050405020304" pitchFamily="18" charset="0"/>
              <a:cs typeface="Times New Roman" panose="02020603050405020304" pitchFamily="18" charset="0"/>
            </a:endParaRPr>
          </a:p>
        </p:txBody>
      </p:sp>
      <p:sp>
        <p:nvSpPr>
          <p:cNvPr id="13" name="Shape 10"/>
          <p:cNvSpPr/>
          <p:nvPr/>
        </p:nvSpPr>
        <p:spPr>
          <a:xfrm>
            <a:off x="524470" y="5115758"/>
            <a:ext cx="3972639" cy="1838087"/>
          </a:xfrm>
          <a:prstGeom prst="roundRect">
            <a:avLst>
              <a:gd name="adj" fmla="val 1468"/>
            </a:avLst>
          </a:prstGeom>
          <a:solidFill>
            <a:srgbClr val="4D1529"/>
          </a:solidFill>
          <a:ln/>
        </p:spPr>
      </p:sp>
      <p:sp>
        <p:nvSpPr>
          <p:cNvPr id="14" name="Text 11"/>
          <p:cNvSpPr/>
          <p:nvPr/>
        </p:nvSpPr>
        <p:spPr>
          <a:xfrm>
            <a:off x="674251" y="5265539"/>
            <a:ext cx="1998226" cy="249674"/>
          </a:xfrm>
          <a:prstGeom prst="rect">
            <a:avLst/>
          </a:prstGeom>
          <a:noFill/>
          <a:ln/>
        </p:spPr>
        <p:txBody>
          <a:bodyPr wrap="none" rtlCol="0" anchor="t"/>
          <a:lstStyle/>
          <a:p>
            <a:pPr marL="0" indent="0">
              <a:lnSpc>
                <a:spcPts val="1967"/>
              </a:lnSpc>
              <a:buNone/>
            </a:pPr>
            <a:r>
              <a:rPr lang="en-US" sz="2000" b="1" dirty="0">
                <a:solidFill>
                  <a:srgbClr val="F4CAB8"/>
                </a:solidFill>
                <a:latin typeface="Times New Roman" panose="02020603050405020304" pitchFamily="18" charset="0"/>
                <a:ea typeface="Brygada 1918" pitchFamily="34" charset="-122"/>
                <a:cs typeface="Times New Roman" panose="02020603050405020304" pitchFamily="18" charset="0"/>
              </a:rPr>
              <a:t>Stay Informed</a:t>
            </a:r>
            <a:endParaRPr lang="en-US" sz="2000" dirty="0">
              <a:latin typeface="Times New Roman" panose="02020603050405020304" pitchFamily="18" charset="0"/>
              <a:cs typeface="Times New Roman" panose="02020603050405020304" pitchFamily="18" charset="0"/>
            </a:endParaRPr>
          </a:p>
        </p:txBody>
      </p:sp>
      <p:sp>
        <p:nvSpPr>
          <p:cNvPr id="15" name="Text 12"/>
          <p:cNvSpPr/>
          <p:nvPr/>
        </p:nvSpPr>
        <p:spPr>
          <a:xfrm>
            <a:off x="674251" y="5605105"/>
            <a:ext cx="3673078" cy="959168"/>
          </a:xfrm>
          <a:prstGeom prst="rect">
            <a:avLst/>
          </a:prstGeom>
          <a:noFill/>
          <a:ln/>
        </p:spPr>
        <p:txBody>
          <a:bodyPr wrap="square" rtlCol="0" anchor="t"/>
          <a:lstStyle/>
          <a:p>
            <a:pPr marL="0" indent="0">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Stay informed about phishing tactics and learn how to recognize these attempts. Be aware of common social engineering techniques, such as phishing, bait-and-switch, and impersonation.</a:t>
            </a:r>
            <a:endParaRPr lang="en-US" sz="1600" dirty="0">
              <a:latin typeface="Times New Roman" panose="02020603050405020304" pitchFamily="18" charset="0"/>
              <a:cs typeface="Times New Roman" panose="02020603050405020304" pitchFamily="18" charset="0"/>
            </a:endParaRPr>
          </a:p>
        </p:txBody>
      </p:sp>
      <p:sp>
        <p:nvSpPr>
          <p:cNvPr id="16" name="Shape 13"/>
          <p:cNvSpPr/>
          <p:nvPr/>
        </p:nvSpPr>
        <p:spPr>
          <a:xfrm>
            <a:off x="4646890" y="5115758"/>
            <a:ext cx="3972639" cy="1838087"/>
          </a:xfrm>
          <a:prstGeom prst="roundRect">
            <a:avLst>
              <a:gd name="adj" fmla="val 1468"/>
            </a:avLst>
          </a:prstGeom>
          <a:solidFill>
            <a:srgbClr val="4D1529"/>
          </a:solidFill>
          <a:ln/>
        </p:spPr>
      </p:sp>
      <p:sp>
        <p:nvSpPr>
          <p:cNvPr id="17" name="Text 14"/>
          <p:cNvSpPr/>
          <p:nvPr/>
        </p:nvSpPr>
        <p:spPr>
          <a:xfrm>
            <a:off x="4796671" y="5265539"/>
            <a:ext cx="2536388" cy="249674"/>
          </a:xfrm>
          <a:prstGeom prst="rect">
            <a:avLst/>
          </a:prstGeom>
          <a:noFill/>
          <a:ln/>
        </p:spPr>
        <p:txBody>
          <a:bodyPr wrap="none" rtlCol="0" anchor="t"/>
          <a:lstStyle/>
          <a:p>
            <a:pPr marL="0" indent="0">
              <a:lnSpc>
                <a:spcPts val="1967"/>
              </a:lnSpc>
              <a:buNone/>
            </a:pPr>
            <a:r>
              <a:rPr lang="en-US" sz="2000" b="1" dirty="0">
                <a:solidFill>
                  <a:srgbClr val="F4CAB8"/>
                </a:solidFill>
                <a:latin typeface="Times New Roman" panose="02020603050405020304" pitchFamily="18" charset="0"/>
                <a:ea typeface="Brygada 1918" pitchFamily="34" charset="-122"/>
                <a:cs typeface="Times New Roman" panose="02020603050405020304" pitchFamily="18" charset="0"/>
              </a:rPr>
              <a:t>Report Suspicious Activity</a:t>
            </a:r>
            <a:endParaRPr lang="en-US" sz="2000" dirty="0">
              <a:latin typeface="Times New Roman" panose="02020603050405020304" pitchFamily="18" charset="0"/>
              <a:cs typeface="Times New Roman" panose="02020603050405020304" pitchFamily="18" charset="0"/>
            </a:endParaRPr>
          </a:p>
        </p:txBody>
      </p:sp>
      <p:sp>
        <p:nvSpPr>
          <p:cNvPr id="18" name="Text 15"/>
          <p:cNvSpPr/>
          <p:nvPr/>
        </p:nvSpPr>
        <p:spPr>
          <a:xfrm>
            <a:off x="4796671" y="5605105"/>
            <a:ext cx="3822858" cy="1198959"/>
          </a:xfrm>
          <a:prstGeom prst="rect">
            <a:avLst/>
          </a:prstGeom>
          <a:noFill/>
          <a:ln/>
        </p:spPr>
        <p:txBody>
          <a:bodyPr wrap="square" rtlCol="0" anchor="t"/>
          <a:lstStyle/>
          <a:p>
            <a:pPr marL="0" indent="0">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If you encounter a suspicious request or communication, report it to the appropriate authorities or the organization in question. Sharing information about potential scams can help protect others from falling victim.</a:t>
            </a:r>
            <a:endParaRPr lang="en-US" sz="16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3000">
        <p14:reveal/>
      </p:transition>
    </mc:Choice>
    <mc:Fallback>
      <p:transition spd="slow" advClick="0" advTm="3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69574"/>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p:cNvPicPr>
            <a:picLocks noChangeAspect="1"/>
          </p:cNvPicPr>
          <p:nvPr/>
        </p:nvPicPr>
        <p:blipFill>
          <a:blip r:embed="rId3"/>
          <a:stretch>
            <a:fillRect/>
          </a:stretch>
        </p:blipFill>
        <p:spPr>
          <a:xfrm>
            <a:off x="9144000" y="69574"/>
            <a:ext cx="5486400" cy="8229600"/>
          </a:xfrm>
          <a:prstGeom prst="rect">
            <a:avLst/>
          </a:prstGeom>
        </p:spPr>
      </p:pic>
      <p:sp>
        <p:nvSpPr>
          <p:cNvPr id="5" name="Text 2"/>
          <p:cNvSpPr/>
          <p:nvPr/>
        </p:nvSpPr>
        <p:spPr>
          <a:xfrm>
            <a:off x="505897" y="820501"/>
            <a:ext cx="4143851" cy="517922"/>
          </a:xfrm>
          <a:prstGeom prst="rect">
            <a:avLst/>
          </a:prstGeom>
          <a:noFill/>
          <a:ln/>
        </p:spPr>
        <p:txBody>
          <a:bodyPr wrap="none" rtlCol="0" anchor="t"/>
          <a:lstStyle/>
          <a:p>
            <a:pPr marL="0" indent="0" algn="just">
              <a:lnSpc>
                <a:spcPts val="4079"/>
              </a:lnSpc>
              <a:buNone/>
            </a:pPr>
            <a:r>
              <a:rPr lang="en-US" sz="4400" b="1" dirty="0">
                <a:solidFill>
                  <a:srgbClr val="FFB393"/>
                </a:solidFill>
                <a:latin typeface="Times New Roman" panose="02020603050405020304" pitchFamily="18" charset="0"/>
                <a:ea typeface="Brygada 1918" pitchFamily="34" charset="-122"/>
                <a:cs typeface="Times New Roman" panose="02020603050405020304" pitchFamily="18" charset="0"/>
              </a:rPr>
              <a:t>What is Phishing?</a:t>
            </a:r>
            <a:endParaRPr lang="en-US" sz="4400" dirty="0">
              <a:latin typeface="Times New Roman" panose="02020603050405020304" pitchFamily="18" charset="0"/>
              <a:cs typeface="Times New Roman" panose="02020603050405020304" pitchFamily="18" charset="0"/>
            </a:endParaRPr>
          </a:p>
        </p:txBody>
      </p:sp>
      <p:sp>
        <p:nvSpPr>
          <p:cNvPr id="6" name="Text 3"/>
          <p:cNvSpPr/>
          <p:nvPr/>
        </p:nvSpPr>
        <p:spPr>
          <a:xfrm>
            <a:off x="505897" y="1686364"/>
            <a:ext cx="8056245" cy="1243013"/>
          </a:xfrm>
          <a:prstGeom prst="rect">
            <a:avLst/>
          </a:prstGeom>
          <a:noFill/>
          <a:ln/>
        </p:spPr>
        <p:txBody>
          <a:bodyPr wrap="square" rtlCol="0" anchor="t"/>
          <a:lstStyle/>
          <a:p>
            <a:pPr marL="0" indent="0" algn="just">
              <a:lnSpc>
                <a:spcPts val="1958"/>
              </a:lnSpc>
              <a:buNone/>
            </a:pPr>
            <a:r>
              <a:rPr lang="en-US" dirty="0">
                <a:solidFill>
                  <a:srgbClr val="F4CAB8"/>
                </a:solidFill>
                <a:latin typeface="Times New Roman" panose="02020603050405020304" pitchFamily="18" charset="0"/>
                <a:ea typeface="Montserrat" pitchFamily="34" charset="-122"/>
                <a:cs typeface="Times New Roman" panose="02020603050405020304" pitchFamily="18" charset="0"/>
              </a:rPr>
              <a:t>Phishing is a type of cybercrime where attackers use deceptive tactics to trick individuals into giving up sensitive information. They often impersonate trusted organizations, such as banks, online retailers, or government agencies, sending emails or creating websites that look legitimate. These fake communications may request login credentials, personal details, or financial information, which the attackers can then exploit for their own gain.</a:t>
            </a:r>
            <a:endParaRPr lang="en-US" dirty="0">
              <a:latin typeface="Times New Roman" panose="02020603050405020304" pitchFamily="18" charset="0"/>
              <a:cs typeface="Times New Roman" panose="02020603050405020304" pitchFamily="18" charset="0"/>
            </a:endParaRPr>
          </a:p>
        </p:txBody>
      </p:sp>
      <p:sp>
        <p:nvSpPr>
          <p:cNvPr id="7" name="Shape 4"/>
          <p:cNvSpPr/>
          <p:nvPr/>
        </p:nvSpPr>
        <p:spPr>
          <a:xfrm>
            <a:off x="543878" y="3533697"/>
            <a:ext cx="3950494" cy="1657350"/>
          </a:xfrm>
          <a:prstGeom prst="roundRect">
            <a:avLst>
              <a:gd name="adj" fmla="val 1688"/>
            </a:avLst>
          </a:prstGeom>
          <a:solidFill>
            <a:srgbClr val="4D1529"/>
          </a:solidFill>
          <a:ln/>
        </p:spPr>
      </p:sp>
      <p:sp>
        <p:nvSpPr>
          <p:cNvPr id="8" name="Text 5"/>
          <p:cNvSpPr/>
          <p:nvPr/>
        </p:nvSpPr>
        <p:spPr>
          <a:xfrm>
            <a:off x="699254" y="3689074"/>
            <a:ext cx="2071926" cy="258961"/>
          </a:xfrm>
          <a:prstGeom prst="rect">
            <a:avLst/>
          </a:prstGeom>
          <a:noFill/>
          <a:ln/>
        </p:spPr>
        <p:txBody>
          <a:bodyPr wrap="none" rtlCol="0" anchor="t"/>
          <a:lstStyle/>
          <a:p>
            <a:pPr marL="0" indent="0" algn="just">
              <a:lnSpc>
                <a:spcPts val="2039"/>
              </a:lnSpc>
              <a:buNone/>
            </a:pPr>
            <a:r>
              <a:rPr lang="en-US" sz="2400" b="1" dirty="0">
                <a:solidFill>
                  <a:srgbClr val="F4CAB8"/>
                </a:solidFill>
                <a:latin typeface="Times New Roman" panose="02020603050405020304" pitchFamily="18" charset="0"/>
                <a:ea typeface="Brygada 1918" pitchFamily="34" charset="-122"/>
                <a:cs typeface="Times New Roman" panose="02020603050405020304" pitchFamily="18" charset="0"/>
              </a:rPr>
              <a:t>Email Phishing</a:t>
            </a:r>
            <a:endParaRPr lang="en-US" sz="2400" dirty="0">
              <a:latin typeface="Times New Roman" panose="02020603050405020304" pitchFamily="18" charset="0"/>
              <a:cs typeface="Times New Roman" panose="02020603050405020304" pitchFamily="18" charset="0"/>
            </a:endParaRPr>
          </a:p>
        </p:txBody>
      </p:sp>
      <p:sp>
        <p:nvSpPr>
          <p:cNvPr id="9" name="Text 6"/>
          <p:cNvSpPr/>
          <p:nvPr/>
        </p:nvSpPr>
        <p:spPr>
          <a:xfrm>
            <a:off x="599217" y="4041261"/>
            <a:ext cx="3795118" cy="994410"/>
          </a:xfrm>
          <a:prstGeom prst="rect">
            <a:avLst/>
          </a:prstGeom>
          <a:noFill/>
          <a:ln/>
        </p:spPr>
        <p:txBody>
          <a:bodyPr wrap="square" rtlCol="0" anchor="t"/>
          <a:lstStyle/>
          <a:p>
            <a:pPr marL="0" indent="0" algn="just">
              <a:lnSpc>
                <a:spcPts val="1958"/>
              </a:lnSpc>
              <a:buNone/>
            </a:pPr>
            <a:r>
              <a:rPr lang="en-US" dirty="0">
                <a:solidFill>
                  <a:srgbClr val="F4CAB8"/>
                </a:solidFill>
                <a:latin typeface="Times New Roman" panose="02020603050405020304" pitchFamily="18" charset="0"/>
                <a:ea typeface="Montserrat" pitchFamily="34" charset="-122"/>
                <a:cs typeface="Times New Roman" panose="02020603050405020304" pitchFamily="18" charset="0"/>
              </a:rPr>
              <a:t>Attackers send emails that appear to be from legitimate sources, containing links or attachments that lead to fake websites or malicious software.</a:t>
            </a:r>
            <a:endParaRPr lang="en-US" dirty="0">
              <a:latin typeface="Times New Roman" panose="02020603050405020304" pitchFamily="18" charset="0"/>
              <a:cs typeface="Times New Roman" panose="02020603050405020304" pitchFamily="18" charset="0"/>
            </a:endParaRPr>
          </a:p>
        </p:txBody>
      </p:sp>
      <p:sp>
        <p:nvSpPr>
          <p:cNvPr id="10" name="Shape 7"/>
          <p:cNvSpPr/>
          <p:nvPr/>
        </p:nvSpPr>
        <p:spPr>
          <a:xfrm>
            <a:off x="4649748" y="3533697"/>
            <a:ext cx="3950494" cy="1657350"/>
          </a:xfrm>
          <a:prstGeom prst="roundRect">
            <a:avLst>
              <a:gd name="adj" fmla="val 1688"/>
            </a:avLst>
          </a:prstGeom>
          <a:solidFill>
            <a:srgbClr val="4D1529"/>
          </a:solidFill>
          <a:ln/>
        </p:spPr>
      </p:sp>
      <p:sp>
        <p:nvSpPr>
          <p:cNvPr id="11" name="Text 8"/>
          <p:cNvSpPr/>
          <p:nvPr/>
        </p:nvSpPr>
        <p:spPr>
          <a:xfrm>
            <a:off x="4805124" y="3689074"/>
            <a:ext cx="2071926" cy="258961"/>
          </a:xfrm>
          <a:prstGeom prst="rect">
            <a:avLst/>
          </a:prstGeom>
          <a:noFill/>
          <a:ln/>
        </p:spPr>
        <p:txBody>
          <a:bodyPr wrap="none" rtlCol="0" anchor="t"/>
          <a:lstStyle/>
          <a:p>
            <a:pPr marL="0" indent="0" algn="just">
              <a:lnSpc>
                <a:spcPts val="2039"/>
              </a:lnSpc>
              <a:buNone/>
            </a:pPr>
            <a:r>
              <a:rPr lang="en-US" sz="2400" b="1" dirty="0">
                <a:solidFill>
                  <a:srgbClr val="F4CAB8"/>
                </a:solidFill>
                <a:latin typeface="Times New Roman" panose="02020603050405020304" pitchFamily="18" charset="0"/>
                <a:ea typeface="Brygada 1918" pitchFamily="34" charset="-122"/>
                <a:cs typeface="Times New Roman" panose="02020603050405020304" pitchFamily="18" charset="0"/>
              </a:rPr>
              <a:t>Website Phishing</a:t>
            </a:r>
            <a:endParaRPr lang="en-US" sz="2400" dirty="0">
              <a:latin typeface="Times New Roman" panose="02020603050405020304" pitchFamily="18" charset="0"/>
              <a:cs typeface="Times New Roman" panose="02020603050405020304" pitchFamily="18" charset="0"/>
            </a:endParaRPr>
          </a:p>
        </p:txBody>
      </p:sp>
      <p:sp>
        <p:nvSpPr>
          <p:cNvPr id="12" name="Text 9"/>
          <p:cNvSpPr/>
          <p:nvPr/>
        </p:nvSpPr>
        <p:spPr>
          <a:xfrm>
            <a:off x="4666214" y="4030308"/>
            <a:ext cx="4040702" cy="994410"/>
          </a:xfrm>
          <a:prstGeom prst="rect">
            <a:avLst/>
          </a:prstGeom>
          <a:noFill/>
          <a:ln/>
        </p:spPr>
        <p:txBody>
          <a:bodyPr wrap="square" rtlCol="0" anchor="t"/>
          <a:lstStyle/>
          <a:p>
            <a:pPr marL="0" indent="0" algn="just">
              <a:lnSpc>
                <a:spcPts val="1958"/>
              </a:lnSpc>
              <a:buNone/>
            </a:pPr>
            <a:r>
              <a:rPr lang="en-US" dirty="0">
                <a:solidFill>
                  <a:srgbClr val="F4CAB8"/>
                </a:solidFill>
                <a:latin typeface="Times New Roman" panose="02020603050405020304" pitchFamily="18" charset="0"/>
                <a:ea typeface="Montserrat" pitchFamily="34" charset="-122"/>
                <a:cs typeface="Times New Roman" panose="02020603050405020304" pitchFamily="18" charset="0"/>
              </a:rPr>
              <a:t>Attackers create websites that closely resemble legitimate websites, aiming to trick users into entering their login credentials or other sensitive information.</a:t>
            </a:r>
            <a:endParaRPr lang="en-US" dirty="0">
              <a:latin typeface="Times New Roman" panose="02020603050405020304" pitchFamily="18" charset="0"/>
              <a:cs typeface="Times New Roman" panose="02020603050405020304" pitchFamily="18" charset="0"/>
            </a:endParaRPr>
          </a:p>
        </p:txBody>
      </p:sp>
      <p:sp>
        <p:nvSpPr>
          <p:cNvPr id="13" name="Shape 10"/>
          <p:cNvSpPr/>
          <p:nvPr/>
        </p:nvSpPr>
        <p:spPr>
          <a:xfrm>
            <a:off x="543878" y="5346424"/>
            <a:ext cx="3950494" cy="1657350"/>
          </a:xfrm>
          <a:prstGeom prst="roundRect">
            <a:avLst>
              <a:gd name="adj" fmla="val 1688"/>
            </a:avLst>
          </a:prstGeom>
          <a:solidFill>
            <a:srgbClr val="4D1529"/>
          </a:solidFill>
          <a:ln/>
        </p:spPr>
      </p:sp>
      <p:sp>
        <p:nvSpPr>
          <p:cNvPr id="14" name="Text 11"/>
          <p:cNvSpPr/>
          <p:nvPr/>
        </p:nvSpPr>
        <p:spPr>
          <a:xfrm>
            <a:off x="699254" y="5501801"/>
            <a:ext cx="2071926" cy="258961"/>
          </a:xfrm>
          <a:prstGeom prst="rect">
            <a:avLst/>
          </a:prstGeom>
          <a:noFill/>
          <a:ln/>
        </p:spPr>
        <p:txBody>
          <a:bodyPr wrap="none" rtlCol="0" anchor="t"/>
          <a:lstStyle/>
          <a:p>
            <a:pPr marL="0" indent="0" algn="just">
              <a:lnSpc>
                <a:spcPts val="2039"/>
              </a:lnSpc>
              <a:buNone/>
            </a:pPr>
            <a:r>
              <a:rPr lang="en-US" sz="2400" b="1" dirty="0">
                <a:solidFill>
                  <a:srgbClr val="F4CAB8"/>
                </a:solidFill>
                <a:latin typeface="Times New Roman" panose="02020603050405020304" pitchFamily="18" charset="0"/>
                <a:ea typeface="Brygada 1918" pitchFamily="34" charset="-122"/>
                <a:cs typeface="Times New Roman" panose="02020603050405020304" pitchFamily="18" charset="0"/>
              </a:rPr>
              <a:t>Smishing</a:t>
            </a:r>
            <a:endParaRPr lang="en-US" sz="2400" dirty="0">
              <a:latin typeface="Times New Roman" panose="02020603050405020304" pitchFamily="18" charset="0"/>
              <a:cs typeface="Times New Roman" panose="02020603050405020304" pitchFamily="18" charset="0"/>
            </a:endParaRPr>
          </a:p>
        </p:txBody>
      </p:sp>
      <p:sp>
        <p:nvSpPr>
          <p:cNvPr id="15" name="Text 12"/>
          <p:cNvSpPr/>
          <p:nvPr/>
        </p:nvSpPr>
        <p:spPr>
          <a:xfrm>
            <a:off x="599217" y="5853987"/>
            <a:ext cx="3639741" cy="994410"/>
          </a:xfrm>
          <a:prstGeom prst="rect">
            <a:avLst/>
          </a:prstGeom>
          <a:noFill/>
          <a:ln/>
        </p:spPr>
        <p:txBody>
          <a:bodyPr wrap="square" rtlCol="0" anchor="t"/>
          <a:lstStyle/>
          <a:p>
            <a:pPr marL="0" indent="0" algn="just">
              <a:lnSpc>
                <a:spcPts val="1958"/>
              </a:lnSpc>
              <a:buNone/>
            </a:pPr>
            <a:r>
              <a:rPr lang="en-US" dirty="0">
                <a:solidFill>
                  <a:srgbClr val="F4CAB8"/>
                </a:solidFill>
                <a:latin typeface="Times New Roman" panose="02020603050405020304" pitchFamily="18" charset="0"/>
                <a:ea typeface="Montserrat" pitchFamily="34" charset="-122"/>
                <a:cs typeface="Times New Roman" panose="02020603050405020304" pitchFamily="18" charset="0"/>
              </a:rPr>
              <a:t>Attackers send SMS messages that appear to be from legitimate sources, requesting personal information or directing users to malicious websites.</a:t>
            </a:r>
            <a:endParaRPr lang="en-US" dirty="0">
              <a:latin typeface="Times New Roman" panose="02020603050405020304" pitchFamily="18" charset="0"/>
              <a:cs typeface="Times New Roman" panose="02020603050405020304" pitchFamily="18" charset="0"/>
            </a:endParaRPr>
          </a:p>
        </p:txBody>
      </p:sp>
      <p:sp>
        <p:nvSpPr>
          <p:cNvPr id="16" name="Shape 13"/>
          <p:cNvSpPr/>
          <p:nvPr/>
        </p:nvSpPr>
        <p:spPr>
          <a:xfrm>
            <a:off x="4649748" y="5346424"/>
            <a:ext cx="3950494" cy="1657350"/>
          </a:xfrm>
          <a:prstGeom prst="roundRect">
            <a:avLst>
              <a:gd name="adj" fmla="val 1688"/>
            </a:avLst>
          </a:prstGeom>
          <a:solidFill>
            <a:srgbClr val="4D1529"/>
          </a:solidFill>
          <a:ln/>
        </p:spPr>
      </p:sp>
      <p:sp>
        <p:nvSpPr>
          <p:cNvPr id="17" name="Text 14"/>
          <p:cNvSpPr/>
          <p:nvPr/>
        </p:nvSpPr>
        <p:spPr>
          <a:xfrm>
            <a:off x="4805124" y="5501801"/>
            <a:ext cx="2071926" cy="258961"/>
          </a:xfrm>
          <a:prstGeom prst="rect">
            <a:avLst/>
          </a:prstGeom>
          <a:noFill/>
          <a:ln/>
        </p:spPr>
        <p:txBody>
          <a:bodyPr wrap="none" rtlCol="0" anchor="t"/>
          <a:lstStyle/>
          <a:p>
            <a:pPr marL="0" indent="0" algn="just">
              <a:lnSpc>
                <a:spcPts val="2039"/>
              </a:lnSpc>
              <a:buNone/>
            </a:pPr>
            <a:r>
              <a:rPr lang="en-US" sz="2400" b="1" dirty="0">
                <a:solidFill>
                  <a:srgbClr val="F4CAB8"/>
                </a:solidFill>
                <a:latin typeface="Times New Roman" panose="02020603050405020304" pitchFamily="18" charset="0"/>
                <a:ea typeface="Brygada 1918" pitchFamily="34" charset="-122"/>
                <a:cs typeface="Times New Roman" panose="02020603050405020304" pitchFamily="18" charset="0"/>
              </a:rPr>
              <a:t>Vishing</a:t>
            </a:r>
            <a:endParaRPr lang="en-US" sz="2400" dirty="0">
              <a:latin typeface="Times New Roman" panose="02020603050405020304" pitchFamily="18" charset="0"/>
              <a:cs typeface="Times New Roman" panose="02020603050405020304" pitchFamily="18" charset="0"/>
            </a:endParaRPr>
          </a:p>
        </p:txBody>
      </p:sp>
      <p:sp>
        <p:nvSpPr>
          <p:cNvPr id="18" name="Text 15"/>
          <p:cNvSpPr/>
          <p:nvPr/>
        </p:nvSpPr>
        <p:spPr>
          <a:xfrm>
            <a:off x="4654272" y="5834460"/>
            <a:ext cx="3950494" cy="994410"/>
          </a:xfrm>
          <a:prstGeom prst="rect">
            <a:avLst/>
          </a:prstGeom>
          <a:noFill/>
          <a:ln/>
        </p:spPr>
        <p:txBody>
          <a:bodyPr wrap="square" rtlCol="0" anchor="t"/>
          <a:lstStyle/>
          <a:p>
            <a:pPr marL="0" indent="0" algn="just">
              <a:lnSpc>
                <a:spcPts val="1958"/>
              </a:lnSpc>
              <a:buNone/>
            </a:pPr>
            <a:r>
              <a:rPr lang="en-US" dirty="0">
                <a:solidFill>
                  <a:srgbClr val="F4CAB8"/>
                </a:solidFill>
                <a:latin typeface="Times New Roman" panose="02020603050405020304" pitchFamily="18" charset="0"/>
                <a:ea typeface="Montserrat" pitchFamily="34" charset="-122"/>
                <a:cs typeface="Times New Roman" panose="02020603050405020304" pitchFamily="18" charset="0"/>
              </a:rPr>
              <a:t>Attackers make phone calls that appear to be from legitimate sources, attempting to trick individuals into disclosing personal or financial information.</a:t>
            </a:r>
            <a:endParaRPr lang="en-US"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3000">
        <p14:reveal/>
      </p:transition>
    </mc:Choice>
    <mc:Fallback>
      <p:transition spd="slow" advClick="0" advTm="300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
            <a:extLst>
              <a:ext uri="{FF2B5EF4-FFF2-40B4-BE49-F238E27FC236}">
                <a16:creationId xmlns:a16="http://schemas.microsoft.com/office/drawing/2014/main" id="{F9ACBFF1-E30F-4924-A101-81CB14B94091}"/>
              </a:ext>
            </a:extLst>
          </p:cNvPr>
          <p:cNvSpPr/>
          <p:nvPr/>
        </p:nvSpPr>
        <p:spPr>
          <a:xfrm>
            <a:off x="0" y="-50124"/>
            <a:ext cx="14630400" cy="8229600"/>
          </a:xfrm>
          <a:prstGeom prst="rect">
            <a:avLst/>
          </a:prstGeom>
          <a:solidFill>
            <a:srgbClr val="5C2438"/>
          </a:solidFill>
          <a:ln/>
        </p:spPr>
      </p:sp>
      <p:grpSp>
        <p:nvGrpSpPr>
          <p:cNvPr id="5" name="Google Shape;394;p27">
            <a:extLst>
              <a:ext uri="{FF2B5EF4-FFF2-40B4-BE49-F238E27FC236}">
                <a16:creationId xmlns:a16="http://schemas.microsoft.com/office/drawing/2014/main" id="{CFFC1289-A155-466B-94E5-5C544DC7B321}"/>
              </a:ext>
            </a:extLst>
          </p:cNvPr>
          <p:cNvGrpSpPr/>
          <p:nvPr/>
        </p:nvGrpSpPr>
        <p:grpSpPr>
          <a:xfrm>
            <a:off x="2027177" y="3426305"/>
            <a:ext cx="7172523" cy="3445354"/>
            <a:chOff x="0" y="-47625"/>
            <a:chExt cx="2480630" cy="1830842"/>
          </a:xfrm>
        </p:grpSpPr>
        <p:sp>
          <p:nvSpPr>
            <p:cNvPr id="6" name="Google Shape;395;p27">
              <a:extLst>
                <a:ext uri="{FF2B5EF4-FFF2-40B4-BE49-F238E27FC236}">
                  <a16:creationId xmlns:a16="http://schemas.microsoft.com/office/drawing/2014/main" id="{8EE3B2DE-1D08-47B2-9836-45E13586AF27}"/>
                </a:ext>
              </a:extLst>
            </p:cNvPr>
            <p:cNvSpPr/>
            <p:nvPr/>
          </p:nvSpPr>
          <p:spPr>
            <a:xfrm>
              <a:off x="0" y="0"/>
              <a:ext cx="2480630" cy="1783217"/>
            </a:xfrm>
            <a:custGeom>
              <a:avLst/>
              <a:gdLst/>
              <a:ahLst/>
              <a:cxnLst/>
              <a:rect l="l" t="t" r="r" b="b"/>
              <a:pathLst>
                <a:path w="2480630" h="1783217" extrusionOk="0">
                  <a:moveTo>
                    <a:pt x="0" y="0"/>
                  </a:moveTo>
                  <a:lnTo>
                    <a:pt x="2480630" y="0"/>
                  </a:lnTo>
                  <a:lnTo>
                    <a:pt x="2480630" y="1783217"/>
                  </a:lnTo>
                  <a:lnTo>
                    <a:pt x="0" y="1783217"/>
                  </a:lnTo>
                  <a:close/>
                </a:path>
              </a:pathLst>
            </a:custGeom>
            <a:solidFill>
              <a:srgbClr val="FFFFFF"/>
            </a:solidFill>
            <a:ln w="38100" cap="sq" cmpd="sng">
              <a:solidFill>
                <a:srgbClr val="E57B6A"/>
              </a:solidFill>
              <a:prstDash val="solid"/>
              <a:miter lim="8000"/>
              <a:headEnd type="none" w="sm" len="sm"/>
              <a:tailEnd type="none" w="sm" len="sm"/>
            </a:ln>
          </p:spPr>
        </p:sp>
        <p:sp>
          <p:nvSpPr>
            <p:cNvPr id="7" name="Google Shape;396;p27">
              <a:extLst>
                <a:ext uri="{FF2B5EF4-FFF2-40B4-BE49-F238E27FC236}">
                  <a16:creationId xmlns:a16="http://schemas.microsoft.com/office/drawing/2014/main" id="{C8B4C985-A1BB-47BD-9155-C0D15E15F892}"/>
                </a:ext>
              </a:extLst>
            </p:cNvPr>
            <p:cNvSpPr txBox="1"/>
            <p:nvPr/>
          </p:nvSpPr>
          <p:spPr>
            <a:xfrm>
              <a:off x="0" y="-47625"/>
              <a:ext cx="2480630" cy="1830842"/>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endParaRPr>
            </a:p>
          </p:txBody>
        </p:sp>
      </p:grpSp>
      <p:sp>
        <p:nvSpPr>
          <p:cNvPr id="8" name="Google Shape;397;p27">
            <a:extLst>
              <a:ext uri="{FF2B5EF4-FFF2-40B4-BE49-F238E27FC236}">
                <a16:creationId xmlns:a16="http://schemas.microsoft.com/office/drawing/2014/main" id="{D087BB3B-6488-4D90-8E8C-C40E88623FA8}"/>
              </a:ext>
            </a:extLst>
          </p:cNvPr>
          <p:cNvSpPr txBox="1"/>
          <p:nvPr/>
        </p:nvSpPr>
        <p:spPr>
          <a:xfrm>
            <a:off x="1992440" y="653981"/>
            <a:ext cx="9140678" cy="132959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7200" b="1" i="0" u="none" strike="noStrike" cap="none" dirty="0">
                <a:solidFill>
                  <a:srgbClr val="4C6968"/>
                </a:solidFill>
                <a:latin typeface="Times New Roman" panose="02020603050405020304" pitchFamily="18" charset="0"/>
                <a:ea typeface="Alegreya Sans SC"/>
                <a:cs typeface="Times New Roman" panose="02020603050405020304" pitchFamily="18" charset="0"/>
                <a:sym typeface="Alegreya Sans SC"/>
              </a:rPr>
              <a:t>Contact </a:t>
            </a:r>
            <a:r>
              <a:rPr lang="en-US" sz="7200" b="1" dirty="0">
                <a:solidFill>
                  <a:srgbClr val="4C6968"/>
                </a:solidFill>
                <a:latin typeface="Times New Roman" panose="02020603050405020304" pitchFamily="18" charset="0"/>
                <a:ea typeface="Alegreya Sans SC"/>
                <a:cs typeface="Times New Roman" panose="02020603050405020304" pitchFamily="18" charset="0"/>
                <a:sym typeface="Alegreya Sans SC"/>
              </a:rPr>
              <a:t>Details</a:t>
            </a:r>
            <a:endParaRPr sz="7200" dirty="0">
              <a:latin typeface="Times New Roman" panose="02020603050405020304" pitchFamily="18" charset="0"/>
              <a:cs typeface="Times New Roman" panose="02020603050405020304" pitchFamily="18" charset="0"/>
            </a:endParaRPr>
          </a:p>
        </p:txBody>
      </p:sp>
      <p:sp>
        <p:nvSpPr>
          <p:cNvPr id="9" name="Google Shape;398;p27">
            <a:extLst>
              <a:ext uri="{FF2B5EF4-FFF2-40B4-BE49-F238E27FC236}">
                <a16:creationId xmlns:a16="http://schemas.microsoft.com/office/drawing/2014/main" id="{A790AAAC-4EC8-4087-B9D7-4443A9749919}"/>
              </a:ext>
            </a:extLst>
          </p:cNvPr>
          <p:cNvSpPr/>
          <p:nvPr/>
        </p:nvSpPr>
        <p:spPr>
          <a:xfrm>
            <a:off x="2998600" y="5041808"/>
            <a:ext cx="210121" cy="300173"/>
          </a:xfrm>
          <a:custGeom>
            <a:avLst/>
            <a:gdLst/>
            <a:ahLst/>
            <a:cxnLst/>
            <a:rect l="l" t="t" r="r" b="b"/>
            <a:pathLst>
              <a:path w="210121" h="300173" extrusionOk="0">
                <a:moveTo>
                  <a:pt x="0" y="0"/>
                </a:moveTo>
                <a:lnTo>
                  <a:pt x="210121" y="0"/>
                </a:lnTo>
                <a:lnTo>
                  <a:pt x="210121" y="300173"/>
                </a:lnTo>
                <a:lnTo>
                  <a:pt x="0" y="300173"/>
                </a:lnTo>
                <a:lnTo>
                  <a:pt x="0" y="0"/>
                </a:lnTo>
                <a:close/>
              </a:path>
            </a:pathLst>
          </a:custGeom>
          <a:blipFill rotWithShape="1">
            <a:blip r:embed="rId2">
              <a:alphaModFix/>
            </a:blip>
            <a:stretch>
              <a:fillRect/>
            </a:stretch>
          </a:blipFill>
          <a:ln>
            <a:noFill/>
          </a:ln>
        </p:spPr>
      </p:sp>
      <p:sp>
        <p:nvSpPr>
          <p:cNvPr id="11" name="Google Shape;400;p27">
            <a:extLst>
              <a:ext uri="{FF2B5EF4-FFF2-40B4-BE49-F238E27FC236}">
                <a16:creationId xmlns:a16="http://schemas.microsoft.com/office/drawing/2014/main" id="{F5EF4A94-1A1D-4A69-978B-943DAF85DD71}"/>
              </a:ext>
            </a:extLst>
          </p:cNvPr>
          <p:cNvSpPr/>
          <p:nvPr/>
        </p:nvSpPr>
        <p:spPr>
          <a:xfrm>
            <a:off x="2998600" y="5967294"/>
            <a:ext cx="246129" cy="169214"/>
          </a:xfrm>
          <a:custGeom>
            <a:avLst/>
            <a:gdLst/>
            <a:ahLst/>
            <a:cxnLst/>
            <a:rect l="l" t="t" r="r" b="b"/>
            <a:pathLst>
              <a:path w="246129" h="169214" extrusionOk="0">
                <a:moveTo>
                  <a:pt x="0" y="0"/>
                </a:moveTo>
                <a:lnTo>
                  <a:pt x="246129" y="0"/>
                </a:lnTo>
                <a:lnTo>
                  <a:pt x="246129" y="169214"/>
                </a:lnTo>
                <a:lnTo>
                  <a:pt x="0" y="169214"/>
                </a:lnTo>
                <a:lnTo>
                  <a:pt x="0" y="0"/>
                </a:lnTo>
                <a:close/>
              </a:path>
            </a:pathLst>
          </a:custGeom>
          <a:blipFill rotWithShape="1">
            <a:blip r:embed="rId3">
              <a:alphaModFix/>
            </a:blip>
            <a:stretch>
              <a:fillRect/>
            </a:stretch>
          </a:blipFill>
          <a:ln>
            <a:noFill/>
          </a:ln>
        </p:spPr>
      </p:sp>
      <p:cxnSp>
        <p:nvCxnSpPr>
          <p:cNvPr id="12" name="Google Shape;402;p27">
            <a:extLst>
              <a:ext uri="{FF2B5EF4-FFF2-40B4-BE49-F238E27FC236}">
                <a16:creationId xmlns:a16="http://schemas.microsoft.com/office/drawing/2014/main" id="{A0B666CD-4924-4F14-AA21-4131C60461CB}"/>
              </a:ext>
            </a:extLst>
          </p:cNvPr>
          <p:cNvCxnSpPr/>
          <p:nvPr/>
        </p:nvCxnSpPr>
        <p:spPr>
          <a:xfrm>
            <a:off x="0" y="2515279"/>
            <a:ext cx="14745235" cy="0"/>
          </a:xfrm>
          <a:prstGeom prst="straightConnector1">
            <a:avLst/>
          </a:prstGeom>
          <a:noFill/>
          <a:ln w="38100" cap="flat" cmpd="sng">
            <a:solidFill>
              <a:srgbClr val="E57B6A"/>
            </a:solidFill>
            <a:prstDash val="solid"/>
            <a:round/>
            <a:headEnd type="none" w="sm" len="sm"/>
            <a:tailEnd type="none" w="sm" len="sm"/>
          </a:ln>
        </p:spPr>
      </p:cxnSp>
      <p:cxnSp>
        <p:nvCxnSpPr>
          <p:cNvPr id="13" name="Google Shape;403;p27">
            <a:extLst>
              <a:ext uri="{FF2B5EF4-FFF2-40B4-BE49-F238E27FC236}">
                <a16:creationId xmlns:a16="http://schemas.microsoft.com/office/drawing/2014/main" id="{D17A2121-444E-4273-ABB4-0054DC556D13}"/>
              </a:ext>
            </a:extLst>
          </p:cNvPr>
          <p:cNvCxnSpPr>
            <a:cxnSpLocks/>
          </p:cNvCxnSpPr>
          <p:nvPr/>
        </p:nvCxnSpPr>
        <p:spPr>
          <a:xfrm flipV="1">
            <a:off x="1226524" y="-11249"/>
            <a:ext cx="23497" cy="8240849"/>
          </a:xfrm>
          <a:prstGeom prst="straightConnector1">
            <a:avLst/>
          </a:prstGeom>
          <a:noFill/>
          <a:ln w="38100" cap="flat" cmpd="sng">
            <a:solidFill>
              <a:srgbClr val="E57B6A"/>
            </a:solidFill>
            <a:prstDash val="solid"/>
            <a:round/>
            <a:headEnd type="none" w="sm" len="sm"/>
            <a:tailEnd type="none" w="sm" len="sm"/>
          </a:ln>
        </p:spPr>
      </p:cxnSp>
      <p:sp>
        <p:nvSpPr>
          <p:cNvPr id="14" name="Google Shape;405;p27">
            <a:extLst>
              <a:ext uri="{FF2B5EF4-FFF2-40B4-BE49-F238E27FC236}">
                <a16:creationId xmlns:a16="http://schemas.microsoft.com/office/drawing/2014/main" id="{EB1D7C59-A96F-467B-89AB-FE50E7D6EC8F}"/>
              </a:ext>
            </a:extLst>
          </p:cNvPr>
          <p:cNvSpPr txBox="1"/>
          <p:nvPr/>
        </p:nvSpPr>
        <p:spPr>
          <a:xfrm>
            <a:off x="3707313" y="4905512"/>
            <a:ext cx="5801458" cy="517065"/>
          </a:xfrm>
          <a:prstGeom prst="rect">
            <a:avLst/>
          </a:prstGeom>
          <a:noFill/>
          <a:ln>
            <a:noFill/>
          </a:ln>
        </p:spPr>
        <p:txBody>
          <a:bodyPr spcFirstLastPara="1" wrap="square" lIns="0" tIns="0" rIns="0" bIns="0" anchor="t" anchorCtr="0">
            <a:spAutoFit/>
          </a:bodyPr>
          <a:lstStyle/>
          <a:p>
            <a:pPr marL="0" marR="0" lvl="0" indent="0" algn="l" rtl="0">
              <a:lnSpc>
                <a:spcPct val="139958"/>
              </a:lnSpc>
              <a:spcBef>
                <a:spcPts val="0"/>
              </a:spcBef>
              <a:spcAft>
                <a:spcPts val="0"/>
              </a:spcAft>
              <a:buNone/>
            </a:pPr>
            <a:r>
              <a:rPr lang="en-US" sz="2400" b="0" i="0" u="none" strike="noStrike" cap="none" dirty="0">
                <a:solidFill>
                  <a:srgbClr val="000000"/>
                </a:solidFill>
                <a:latin typeface="Times New Roman" panose="02020603050405020304" pitchFamily="18" charset="0"/>
                <a:ea typeface="Montserrat"/>
                <a:cs typeface="Times New Roman" panose="02020603050405020304" pitchFamily="18" charset="0"/>
                <a:sym typeface="Montserrat"/>
              </a:rPr>
              <a:t>Amity University Rajasthan</a:t>
            </a:r>
            <a:endParaRPr dirty="0">
              <a:latin typeface="Times New Roman" panose="02020603050405020304" pitchFamily="18" charset="0"/>
              <a:cs typeface="Times New Roman" panose="02020603050405020304" pitchFamily="18" charset="0"/>
            </a:endParaRPr>
          </a:p>
        </p:txBody>
      </p:sp>
      <p:sp>
        <p:nvSpPr>
          <p:cNvPr id="16" name="Google Shape;407;p27">
            <a:extLst>
              <a:ext uri="{FF2B5EF4-FFF2-40B4-BE49-F238E27FC236}">
                <a16:creationId xmlns:a16="http://schemas.microsoft.com/office/drawing/2014/main" id="{6585335C-B6E4-46FC-A1C3-0851D005054C}"/>
              </a:ext>
            </a:extLst>
          </p:cNvPr>
          <p:cNvSpPr txBox="1"/>
          <p:nvPr/>
        </p:nvSpPr>
        <p:spPr>
          <a:xfrm>
            <a:off x="3745674" y="5729580"/>
            <a:ext cx="5271637" cy="517065"/>
          </a:xfrm>
          <a:prstGeom prst="rect">
            <a:avLst/>
          </a:prstGeom>
          <a:noFill/>
          <a:ln>
            <a:noFill/>
          </a:ln>
        </p:spPr>
        <p:txBody>
          <a:bodyPr spcFirstLastPara="1" wrap="square" lIns="0" tIns="0" rIns="0" bIns="0" anchor="t" anchorCtr="0">
            <a:spAutoFit/>
          </a:bodyPr>
          <a:lstStyle/>
          <a:p>
            <a:pPr marL="0" marR="0" lvl="0" indent="0" algn="l" rtl="0">
              <a:lnSpc>
                <a:spcPct val="139958"/>
              </a:lnSpc>
              <a:spcBef>
                <a:spcPts val="0"/>
              </a:spcBef>
              <a:spcAft>
                <a:spcPts val="0"/>
              </a:spcAft>
              <a:buNone/>
            </a:pPr>
            <a:r>
              <a:rPr lang="en-US" sz="2400" b="0" i="0" u="none" strike="noStrike" cap="none" dirty="0">
                <a:solidFill>
                  <a:srgbClr val="000000"/>
                </a:solidFill>
                <a:latin typeface="Times New Roman" panose="02020603050405020304" pitchFamily="18" charset="0"/>
                <a:ea typeface="Montserrat"/>
                <a:cs typeface="Times New Roman" panose="02020603050405020304" pitchFamily="18" charset="0"/>
                <a:sym typeface="Montserrat"/>
              </a:rPr>
              <a:t>yuktharavikumar22@gmail.com</a:t>
            </a:r>
            <a:endParaRPr dirty="0">
              <a:latin typeface="Times New Roman" panose="02020603050405020304" pitchFamily="18" charset="0"/>
              <a:cs typeface="Times New Roman" panose="02020603050405020304" pitchFamily="18" charset="0"/>
            </a:endParaRPr>
          </a:p>
        </p:txBody>
      </p:sp>
      <p:pic>
        <p:nvPicPr>
          <p:cNvPr id="18" name="Google Shape;411;p27">
            <a:extLst>
              <a:ext uri="{FF2B5EF4-FFF2-40B4-BE49-F238E27FC236}">
                <a16:creationId xmlns:a16="http://schemas.microsoft.com/office/drawing/2014/main" id="{3423EB8B-16CE-4260-BA18-B2A61C60238A}"/>
              </a:ext>
            </a:extLst>
          </p:cNvPr>
          <p:cNvPicPr preferRelativeResize="0"/>
          <p:nvPr/>
        </p:nvPicPr>
        <p:blipFill>
          <a:blip r:embed="rId4">
            <a:alphaModFix/>
          </a:blip>
          <a:stretch>
            <a:fillRect/>
          </a:stretch>
        </p:blipFill>
        <p:spPr>
          <a:xfrm>
            <a:off x="9075184" y="3646351"/>
            <a:ext cx="5562599" cy="4459000"/>
          </a:xfrm>
          <a:prstGeom prst="rect">
            <a:avLst/>
          </a:prstGeom>
          <a:noFill/>
          <a:ln>
            <a:noFill/>
          </a:ln>
        </p:spPr>
      </p:pic>
      <p:sp>
        <p:nvSpPr>
          <p:cNvPr id="3" name="Partial Circle 2">
            <a:extLst>
              <a:ext uri="{FF2B5EF4-FFF2-40B4-BE49-F238E27FC236}">
                <a16:creationId xmlns:a16="http://schemas.microsoft.com/office/drawing/2014/main" id="{03FF62CF-A254-4514-8863-D9F97F69691C}"/>
              </a:ext>
            </a:extLst>
          </p:cNvPr>
          <p:cNvSpPr/>
          <p:nvPr/>
        </p:nvSpPr>
        <p:spPr>
          <a:xfrm>
            <a:off x="2991312" y="4156570"/>
            <a:ext cx="253417" cy="300173"/>
          </a:xfrm>
          <a:prstGeom prst="pi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sp>
        <p:nvSpPr>
          <p:cNvPr id="17" name="Google Shape;405;p27">
            <a:extLst>
              <a:ext uri="{FF2B5EF4-FFF2-40B4-BE49-F238E27FC236}">
                <a16:creationId xmlns:a16="http://schemas.microsoft.com/office/drawing/2014/main" id="{069D4D45-870D-487F-A210-E3EFA4FCC0F8}"/>
              </a:ext>
            </a:extLst>
          </p:cNvPr>
          <p:cNvSpPr txBox="1"/>
          <p:nvPr/>
        </p:nvSpPr>
        <p:spPr>
          <a:xfrm>
            <a:off x="3745674" y="4122306"/>
            <a:ext cx="5801458" cy="430887"/>
          </a:xfrm>
          <a:prstGeom prst="rect">
            <a:avLst/>
          </a:prstGeom>
          <a:noFill/>
          <a:ln>
            <a:noFill/>
          </a:ln>
        </p:spPr>
        <p:txBody>
          <a:bodyPr spcFirstLastPara="1" wrap="square" lIns="0" tIns="0" rIns="0" bIns="0" anchor="t" anchorCtr="0">
            <a:spAutoFit/>
          </a:bodyPr>
          <a:lstStyle/>
          <a:p>
            <a:pPr marL="0" marR="0" lvl="0" indent="0" algn="l" rtl="0">
              <a:lnSpc>
                <a:spcPct val="139958"/>
              </a:lnSpc>
              <a:spcBef>
                <a:spcPts val="0"/>
              </a:spcBef>
              <a:spcAft>
                <a:spcPts val="0"/>
              </a:spcAft>
              <a:buNone/>
            </a:pPr>
            <a:r>
              <a:rPr lang="en-IN" sz="2000" dirty="0">
                <a:latin typeface="Times New Roman" panose="02020603050405020304" pitchFamily="18" charset="0"/>
                <a:cs typeface="Times New Roman" panose="02020603050405020304" pitchFamily="18" charset="0"/>
              </a:rPr>
              <a:t>Cyber Security Intern @</a:t>
            </a:r>
            <a:r>
              <a:rPr lang="en-IN" sz="2000" dirty="0" err="1">
                <a:latin typeface="Times New Roman" panose="02020603050405020304" pitchFamily="18" charset="0"/>
                <a:cs typeface="Times New Roman" panose="02020603050405020304" pitchFamily="18" charset="0"/>
              </a:rPr>
              <a:t>CodeAlpha</a:t>
            </a:r>
            <a:endParaRPr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80832609"/>
      </p:ext>
    </p:extLst>
  </p:cSld>
  <p:clrMapOvr>
    <a:masterClrMapping/>
  </p:clrMapOvr>
  <mc:AlternateContent xmlns:mc="http://schemas.openxmlformats.org/markup-compatibility/2006">
    <mc:Choice xmlns:p14="http://schemas.microsoft.com/office/powerpoint/2010/main" Requires="p14">
      <p:transition spd="slow" p14:dur="2000" advClick="0" advTm="3000">
        <p14:reveal/>
      </p:transition>
    </mc:Choice>
    <mc:Fallback>
      <p:transition spd="slow" advClick="0" advTm="3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
            <a:extLst>
              <a:ext uri="{FF2B5EF4-FFF2-40B4-BE49-F238E27FC236}">
                <a16:creationId xmlns:a16="http://schemas.microsoft.com/office/drawing/2014/main" id="{9E544ECC-65AC-4E23-9B9C-35EBE971FBD2}"/>
              </a:ext>
            </a:extLst>
          </p:cNvPr>
          <p:cNvSpPr/>
          <p:nvPr/>
        </p:nvSpPr>
        <p:spPr>
          <a:xfrm>
            <a:off x="0" y="0"/>
            <a:ext cx="14630400" cy="8229600"/>
          </a:xfrm>
          <a:prstGeom prst="rect">
            <a:avLst/>
          </a:prstGeom>
          <a:solidFill>
            <a:srgbClr val="5C2438"/>
          </a:solidFill>
          <a:ln/>
        </p:spPr>
      </p:sp>
      <p:pic>
        <p:nvPicPr>
          <p:cNvPr id="3" name="Image 0" descr="preencoded.png">
            <a:extLst>
              <a:ext uri="{FF2B5EF4-FFF2-40B4-BE49-F238E27FC236}">
                <a16:creationId xmlns:a16="http://schemas.microsoft.com/office/drawing/2014/main" id="{D6D3894D-4C03-4499-8E64-27FBB7FFA809}"/>
              </a:ext>
            </a:extLst>
          </p:cNvPr>
          <p:cNvPicPr>
            <a:picLocks noChangeAspect="1"/>
          </p:cNvPicPr>
          <p:nvPr/>
        </p:nvPicPr>
        <p:blipFill>
          <a:blip r:embed="rId2"/>
          <a:stretch>
            <a:fillRect/>
          </a:stretch>
        </p:blipFill>
        <p:spPr>
          <a:xfrm>
            <a:off x="0" y="0"/>
            <a:ext cx="4880113" cy="8229600"/>
          </a:xfrm>
          <a:prstGeom prst="rect">
            <a:avLst/>
          </a:prstGeom>
        </p:spPr>
      </p:pic>
      <p:sp>
        <p:nvSpPr>
          <p:cNvPr id="4" name="TextBox 3">
            <a:extLst>
              <a:ext uri="{FF2B5EF4-FFF2-40B4-BE49-F238E27FC236}">
                <a16:creationId xmlns:a16="http://schemas.microsoft.com/office/drawing/2014/main" id="{BDF12B6E-BA55-43DF-B16E-ABD389A23204}"/>
              </a:ext>
            </a:extLst>
          </p:cNvPr>
          <p:cNvSpPr txBox="1"/>
          <p:nvPr/>
        </p:nvSpPr>
        <p:spPr>
          <a:xfrm>
            <a:off x="5356692" y="1508052"/>
            <a:ext cx="8984973" cy="6432530"/>
          </a:xfrm>
          <a:prstGeom prst="rect">
            <a:avLst/>
          </a:prstGeom>
          <a:noFill/>
        </p:spPr>
        <p:txBody>
          <a:bodyPr wrap="square" rtlCol="0">
            <a:spAutoFit/>
          </a:bodyPr>
          <a:lstStyle/>
          <a:p>
            <a:endParaRPr lang="en-US" sz="2400" b="1" u="sng" dirty="0">
              <a:solidFill>
                <a:schemeClr val="accent2">
                  <a:lumMod val="75000"/>
                </a:schemeClr>
              </a:solidFill>
            </a:endParaRPr>
          </a:p>
          <a:p>
            <a:r>
              <a:rPr lang="en-US" sz="1850" dirty="0">
                <a:solidFill>
                  <a:srgbClr val="FFFF00"/>
                </a:solidFill>
              </a:rPr>
              <a:t>Early Phishing Attacks:</a:t>
            </a:r>
          </a:p>
          <a:p>
            <a:pPr marL="285750" indent="-285750">
              <a:buFont typeface="Arial" panose="020B0604020202020204" pitchFamily="34" charset="0"/>
              <a:buChar char="•"/>
            </a:pPr>
            <a:r>
              <a:rPr lang="en-US" sz="1850" dirty="0">
                <a:solidFill>
                  <a:schemeClr val="bg1">
                    <a:lumMod val="85000"/>
                  </a:schemeClr>
                </a:solidFill>
              </a:rPr>
              <a:t>Simple emails asking for login credentials or financial information</a:t>
            </a:r>
          </a:p>
          <a:p>
            <a:pPr marL="285750" indent="-285750">
              <a:buFont typeface="Arial" panose="020B0604020202020204" pitchFamily="34" charset="0"/>
              <a:buChar char="•"/>
            </a:pPr>
            <a:r>
              <a:rPr lang="en-US" sz="1850" dirty="0">
                <a:solidFill>
                  <a:schemeClr val="bg1">
                    <a:lumMod val="85000"/>
                  </a:schemeClr>
                </a:solidFill>
              </a:rPr>
              <a:t>Generic, mass-produced messages sent to a large number of recipients</a:t>
            </a:r>
          </a:p>
          <a:p>
            <a:pPr marL="285750" indent="-285750">
              <a:buFont typeface="Arial" panose="020B0604020202020204" pitchFamily="34" charset="0"/>
              <a:buChar char="•"/>
            </a:pPr>
            <a:r>
              <a:rPr lang="en-US" sz="1850" dirty="0">
                <a:solidFill>
                  <a:schemeClr val="bg1">
                    <a:lumMod val="85000"/>
                  </a:schemeClr>
                </a:solidFill>
              </a:rPr>
              <a:t>Relied on unsuspecting victims to fall for the basic scam</a:t>
            </a:r>
          </a:p>
          <a:p>
            <a:endParaRPr lang="en-US" sz="1850" dirty="0">
              <a:solidFill>
                <a:srgbClr val="FFFF00"/>
              </a:solidFill>
            </a:endParaRPr>
          </a:p>
          <a:p>
            <a:r>
              <a:rPr lang="en-US" sz="1850" dirty="0">
                <a:solidFill>
                  <a:srgbClr val="FFFF00"/>
                </a:solidFill>
              </a:rPr>
              <a:t>Sophisticated Phishing Techniques:</a:t>
            </a:r>
          </a:p>
          <a:p>
            <a:pPr marL="285750" indent="-285750">
              <a:buFont typeface="Arial" panose="020B0604020202020204" pitchFamily="34" charset="0"/>
              <a:buChar char="•"/>
            </a:pPr>
            <a:r>
              <a:rPr lang="en-US" sz="1850" dirty="0">
                <a:solidFill>
                  <a:schemeClr val="bg1">
                    <a:lumMod val="85000"/>
                  </a:schemeClr>
                </a:solidFill>
              </a:rPr>
              <a:t>Targeted attacks tailored to specific individuals or organizations</a:t>
            </a:r>
          </a:p>
          <a:p>
            <a:pPr marL="285750" indent="-285750">
              <a:buFont typeface="Arial" panose="020B0604020202020204" pitchFamily="34" charset="0"/>
              <a:buChar char="•"/>
            </a:pPr>
            <a:r>
              <a:rPr lang="en-US" sz="1850" dirty="0">
                <a:solidFill>
                  <a:schemeClr val="bg1">
                    <a:lumMod val="85000"/>
                  </a:schemeClr>
                </a:solidFill>
              </a:rPr>
              <a:t>Leveraging social engineering tactics to manipulate victims</a:t>
            </a:r>
          </a:p>
          <a:p>
            <a:pPr marL="285750" indent="-285750">
              <a:buFont typeface="Arial" panose="020B0604020202020204" pitchFamily="34" charset="0"/>
              <a:buChar char="•"/>
            </a:pPr>
            <a:r>
              <a:rPr lang="en-US" sz="1850" dirty="0">
                <a:solidFill>
                  <a:schemeClr val="bg1">
                    <a:lumMod val="85000"/>
                  </a:schemeClr>
                </a:solidFill>
              </a:rPr>
              <a:t>Utilizing advanced technologies like spoofing, malware, and AI-generated content</a:t>
            </a:r>
          </a:p>
          <a:p>
            <a:endParaRPr lang="en-US" sz="1850" dirty="0">
              <a:solidFill>
                <a:schemeClr val="bg1">
                  <a:lumMod val="85000"/>
                </a:schemeClr>
              </a:solidFill>
            </a:endParaRPr>
          </a:p>
          <a:p>
            <a:r>
              <a:rPr lang="en-US" sz="1850" dirty="0">
                <a:solidFill>
                  <a:srgbClr val="FFFF00"/>
                </a:solidFill>
              </a:rPr>
              <a:t>Phishing Statistics:</a:t>
            </a:r>
          </a:p>
          <a:p>
            <a:pPr marL="285750" indent="-285750">
              <a:buFont typeface="Arial" panose="020B0604020202020204" pitchFamily="34" charset="0"/>
              <a:buChar char="•"/>
            </a:pPr>
            <a:r>
              <a:rPr lang="en-US" sz="1850" dirty="0">
                <a:solidFill>
                  <a:schemeClr val="bg1">
                    <a:lumMod val="85000"/>
                  </a:schemeClr>
                </a:solidFill>
              </a:rPr>
              <a:t>Phishing attacks have increased significantly in recent years</a:t>
            </a:r>
          </a:p>
          <a:p>
            <a:pPr marL="285750" indent="-285750">
              <a:buFont typeface="Arial" panose="020B0604020202020204" pitchFamily="34" charset="0"/>
              <a:buChar char="•"/>
            </a:pPr>
            <a:r>
              <a:rPr lang="en-US" sz="1850" dirty="0">
                <a:solidFill>
                  <a:schemeClr val="bg1">
                    <a:lumMod val="85000"/>
                  </a:schemeClr>
                </a:solidFill>
              </a:rPr>
              <a:t>Phishing success rates can be as high as 30-40% in some cases</a:t>
            </a:r>
          </a:p>
          <a:p>
            <a:pPr marL="285750" indent="-285750">
              <a:buFont typeface="Arial" panose="020B0604020202020204" pitchFamily="34" charset="0"/>
              <a:buChar char="•"/>
            </a:pPr>
            <a:r>
              <a:rPr lang="en-US" sz="1850" dirty="0">
                <a:solidFill>
                  <a:schemeClr val="bg1">
                    <a:lumMod val="85000"/>
                  </a:schemeClr>
                </a:solidFill>
              </a:rPr>
              <a:t>The financial impact of phishing attacks is staggering, with billions of dollars lost annually</a:t>
            </a:r>
          </a:p>
          <a:p>
            <a:pPr marL="285750" indent="-285750">
              <a:buFont typeface="Arial" panose="020B0604020202020204" pitchFamily="34" charset="0"/>
              <a:buChar char="•"/>
            </a:pPr>
            <a:r>
              <a:rPr lang="en-US" sz="1850" dirty="0">
                <a:solidFill>
                  <a:schemeClr val="bg1">
                    <a:lumMod val="85000"/>
                  </a:schemeClr>
                </a:solidFill>
              </a:rPr>
              <a:t>Individuals and organizations of all sizes are vulnerable to the consequences of phishing</a:t>
            </a:r>
          </a:p>
          <a:p>
            <a:endParaRPr lang="en-US" sz="1850" dirty="0">
              <a:solidFill>
                <a:srgbClr val="FFFF00"/>
              </a:solidFill>
            </a:endParaRPr>
          </a:p>
          <a:p>
            <a:r>
              <a:rPr lang="en-US" sz="1850" dirty="0">
                <a:solidFill>
                  <a:srgbClr val="FFFF00"/>
                </a:solidFill>
              </a:rPr>
              <a:t>Key Takeaways:</a:t>
            </a:r>
          </a:p>
          <a:p>
            <a:pPr marL="285750" indent="-285750">
              <a:buFont typeface="Arial" panose="020B0604020202020204" pitchFamily="34" charset="0"/>
              <a:buChar char="•"/>
            </a:pPr>
            <a:r>
              <a:rPr lang="en-US" sz="1850" dirty="0">
                <a:solidFill>
                  <a:schemeClr val="bg1">
                    <a:lumMod val="85000"/>
                  </a:schemeClr>
                </a:solidFill>
              </a:rPr>
              <a:t>Phishing attacks have become more complex and harder to detect</a:t>
            </a:r>
          </a:p>
          <a:p>
            <a:pPr marL="285750" indent="-285750">
              <a:buFont typeface="Arial" panose="020B0604020202020204" pitchFamily="34" charset="0"/>
              <a:buChar char="•"/>
            </a:pPr>
            <a:r>
              <a:rPr lang="en-US" sz="1850" dirty="0">
                <a:solidFill>
                  <a:schemeClr val="bg1">
                    <a:lumMod val="85000"/>
                  </a:schemeClr>
                </a:solidFill>
              </a:rPr>
              <a:t>Social engineering is a powerful tool used by cybercriminals to exploit human behavior</a:t>
            </a:r>
          </a:p>
          <a:p>
            <a:pPr marL="285750" indent="-285750">
              <a:buFont typeface="Arial" panose="020B0604020202020204" pitchFamily="34" charset="0"/>
              <a:buChar char="•"/>
            </a:pPr>
            <a:r>
              <a:rPr lang="en-US" sz="1850" dirty="0">
                <a:solidFill>
                  <a:schemeClr val="bg1">
                    <a:lumMod val="85000"/>
                  </a:schemeClr>
                </a:solidFill>
              </a:rPr>
              <a:t>Understanding the prevalence and impact of phishing is crucial for effective prevention</a:t>
            </a:r>
          </a:p>
          <a:p>
            <a:endParaRPr lang="en-IN" dirty="0"/>
          </a:p>
        </p:txBody>
      </p:sp>
      <p:sp>
        <p:nvSpPr>
          <p:cNvPr id="5" name="Text 2">
            <a:extLst>
              <a:ext uri="{FF2B5EF4-FFF2-40B4-BE49-F238E27FC236}">
                <a16:creationId xmlns:a16="http://schemas.microsoft.com/office/drawing/2014/main" id="{95420D15-3B5F-4E8C-A6B5-684B84CD1976}"/>
              </a:ext>
            </a:extLst>
          </p:cNvPr>
          <p:cNvSpPr/>
          <p:nvPr/>
        </p:nvSpPr>
        <p:spPr>
          <a:xfrm>
            <a:off x="5207605" y="820501"/>
            <a:ext cx="4215190" cy="517922"/>
          </a:xfrm>
          <a:prstGeom prst="rect">
            <a:avLst/>
          </a:prstGeom>
          <a:noFill/>
          <a:ln/>
        </p:spPr>
        <p:txBody>
          <a:bodyPr wrap="none" rtlCol="0" anchor="t"/>
          <a:lstStyle/>
          <a:p>
            <a:pPr marL="0" indent="0" algn="just">
              <a:lnSpc>
                <a:spcPts val="4079"/>
              </a:lnSpc>
              <a:buNone/>
            </a:pPr>
            <a:r>
              <a:rPr lang="en-US" sz="4400" b="1" dirty="0">
                <a:solidFill>
                  <a:srgbClr val="FFB393"/>
                </a:solidFill>
                <a:latin typeface="Times New Roman" panose="02020603050405020304" pitchFamily="18" charset="0"/>
                <a:ea typeface="Brygada 1918" pitchFamily="34" charset="-122"/>
                <a:cs typeface="Times New Roman" panose="02020603050405020304" pitchFamily="18" charset="0"/>
              </a:rPr>
              <a:t>The Evolution of Phishing</a:t>
            </a:r>
            <a:endParaRPr lang="en-US" sz="4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88985720"/>
      </p:ext>
    </p:extLst>
  </p:cSld>
  <p:clrMapOvr>
    <a:masterClrMapping/>
  </p:clrMapOvr>
  <mc:AlternateContent xmlns:mc="http://schemas.openxmlformats.org/markup-compatibility/2006">
    <mc:Choice xmlns:p14="http://schemas.microsoft.com/office/powerpoint/2010/main" Requires="p14">
      <p:transition spd="slow" p14:dur="2000" advClick="0" advTm="3000">
        <p14:reveal/>
      </p:transition>
    </mc:Choice>
    <mc:Fallback>
      <p:transition spd="slow" advClick="0" advTm="3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p:cNvPicPr>
            <a:picLocks noChangeAspect="1"/>
          </p:cNvPicPr>
          <p:nvPr/>
        </p:nvPicPr>
        <p:blipFill>
          <a:blip r:embed="rId3"/>
          <a:stretch>
            <a:fillRect/>
          </a:stretch>
        </p:blipFill>
        <p:spPr>
          <a:xfrm>
            <a:off x="0" y="0"/>
            <a:ext cx="14630400" cy="2019776"/>
          </a:xfrm>
          <a:prstGeom prst="rect">
            <a:avLst/>
          </a:prstGeom>
        </p:spPr>
      </p:pic>
      <p:sp>
        <p:nvSpPr>
          <p:cNvPr id="5" name="Text 2"/>
          <p:cNvSpPr/>
          <p:nvPr/>
        </p:nvSpPr>
        <p:spPr>
          <a:xfrm>
            <a:off x="1606689" y="2522218"/>
            <a:ext cx="5378648" cy="538520"/>
          </a:xfrm>
          <a:prstGeom prst="rect">
            <a:avLst/>
          </a:prstGeom>
          <a:noFill/>
          <a:ln/>
        </p:spPr>
        <p:txBody>
          <a:bodyPr wrap="none" rtlCol="0" anchor="t"/>
          <a:lstStyle/>
          <a:p>
            <a:pPr marL="0" indent="0" algn="just">
              <a:lnSpc>
                <a:spcPts val="4241"/>
              </a:lnSpc>
              <a:buNone/>
            </a:pPr>
            <a:r>
              <a:rPr lang="en-US" sz="4400" b="1" dirty="0">
                <a:solidFill>
                  <a:srgbClr val="FFB393"/>
                </a:solidFill>
                <a:latin typeface="Times New Roman" panose="02020603050405020304" pitchFamily="18" charset="0"/>
                <a:ea typeface="Brygada 1918" pitchFamily="34" charset="-122"/>
                <a:cs typeface="Times New Roman" panose="02020603050405020304" pitchFamily="18" charset="0"/>
              </a:rPr>
              <a:t>Common Phishing Tactics</a:t>
            </a:r>
            <a:endParaRPr lang="en-US" sz="4400" dirty="0">
              <a:latin typeface="Times New Roman" panose="02020603050405020304" pitchFamily="18" charset="0"/>
              <a:cs typeface="Times New Roman" panose="02020603050405020304" pitchFamily="18" charset="0"/>
            </a:endParaRPr>
          </a:p>
        </p:txBody>
      </p:sp>
      <p:sp>
        <p:nvSpPr>
          <p:cNvPr id="6" name="Text 3"/>
          <p:cNvSpPr/>
          <p:nvPr/>
        </p:nvSpPr>
        <p:spPr>
          <a:xfrm>
            <a:off x="1616571" y="3274458"/>
            <a:ext cx="11397258" cy="516969"/>
          </a:xfrm>
          <a:prstGeom prst="rect">
            <a:avLst/>
          </a:prstGeom>
          <a:noFill/>
          <a:ln/>
        </p:spPr>
        <p:txBody>
          <a:bodyPr wrap="square" rtlCol="0" anchor="t"/>
          <a:lstStyle/>
          <a:p>
            <a:pPr marL="0" indent="0" algn="just">
              <a:lnSpc>
                <a:spcPts val="2036"/>
              </a:lnSpc>
              <a:buNone/>
            </a:pPr>
            <a:r>
              <a:rPr lang="en-US" dirty="0">
                <a:solidFill>
                  <a:srgbClr val="F4CAB8"/>
                </a:solidFill>
                <a:latin typeface="Times New Roman" panose="02020603050405020304" pitchFamily="18" charset="0"/>
                <a:ea typeface="Montserrat" pitchFamily="34" charset="-122"/>
                <a:cs typeface="Times New Roman" panose="02020603050405020304" pitchFamily="18" charset="0"/>
              </a:rPr>
              <a:t>Phishers employ a variety of tactics to deceive their victims. These tactics often exploit human vulnerabilities, such as fear, curiosity, or greed. By understanding these common tactics, individuals can be better equipped to recognize and avoid phishing attempts.</a:t>
            </a:r>
            <a:endParaRPr lang="en-US" dirty="0">
              <a:latin typeface="Times New Roman" panose="02020603050405020304" pitchFamily="18" charset="0"/>
              <a:cs typeface="Times New Roman" panose="02020603050405020304" pitchFamily="18" charset="0"/>
            </a:endParaRPr>
          </a:p>
        </p:txBody>
      </p:sp>
      <p:sp>
        <p:nvSpPr>
          <p:cNvPr id="7" name="Shape 4"/>
          <p:cNvSpPr/>
          <p:nvPr/>
        </p:nvSpPr>
        <p:spPr>
          <a:xfrm>
            <a:off x="1616512" y="4383405"/>
            <a:ext cx="363498" cy="363498"/>
          </a:xfrm>
          <a:prstGeom prst="roundRect">
            <a:avLst>
              <a:gd name="adj" fmla="val 8002"/>
            </a:avLst>
          </a:prstGeom>
          <a:solidFill>
            <a:srgbClr val="4D1529"/>
          </a:solidFill>
          <a:ln/>
        </p:spPr>
      </p:sp>
      <p:sp>
        <p:nvSpPr>
          <p:cNvPr id="8" name="Text 5"/>
          <p:cNvSpPr/>
          <p:nvPr/>
        </p:nvSpPr>
        <p:spPr>
          <a:xfrm>
            <a:off x="1733669" y="4435912"/>
            <a:ext cx="129183" cy="258485"/>
          </a:xfrm>
          <a:prstGeom prst="rect">
            <a:avLst/>
          </a:prstGeom>
          <a:noFill/>
          <a:ln/>
        </p:spPr>
        <p:txBody>
          <a:bodyPr wrap="none" rtlCol="0" anchor="t"/>
          <a:lstStyle/>
          <a:p>
            <a:pPr marL="0" indent="0" algn="just">
              <a:lnSpc>
                <a:spcPts val="2036"/>
              </a:lnSpc>
              <a:buNone/>
            </a:pPr>
            <a:r>
              <a:rPr lang="en-US" sz="3200" b="1" dirty="0">
                <a:solidFill>
                  <a:srgbClr val="F4CAB8"/>
                </a:solidFill>
                <a:latin typeface="Times New Roman" panose="02020603050405020304" pitchFamily="18" charset="0"/>
                <a:ea typeface="Brygada 1918" pitchFamily="34" charset="-122"/>
                <a:cs typeface="Times New Roman" panose="02020603050405020304" pitchFamily="18" charset="0"/>
              </a:rPr>
              <a:t>1</a:t>
            </a:r>
            <a:endParaRPr lang="en-US" sz="3200" dirty="0">
              <a:latin typeface="Times New Roman" panose="02020603050405020304" pitchFamily="18" charset="0"/>
              <a:cs typeface="Times New Roman" panose="02020603050405020304" pitchFamily="18" charset="0"/>
            </a:endParaRPr>
          </a:p>
        </p:txBody>
      </p:sp>
      <p:sp>
        <p:nvSpPr>
          <p:cNvPr id="9" name="Text 6"/>
          <p:cNvSpPr/>
          <p:nvPr/>
        </p:nvSpPr>
        <p:spPr>
          <a:xfrm>
            <a:off x="2141577" y="4383405"/>
            <a:ext cx="2198013" cy="269319"/>
          </a:xfrm>
          <a:prstGeom prst="rect">
            <a:avLst/>
          </a:prstGeom>
          <a:noFill/>
          <a:ln/>
        </p:spPr>
        <p:txBody>
          <a:bodyPr wrap="none" rtlCol="0" anchor="t"/>
          <a:lstStyle/>
          <a:p>
            <a:pPr marL="0" indent="0" algn="just">
              <a:lnSpc>
                <a:spcPts val="2121"/>
              </a:lnSpc>
              <a:buNone/>
            </a:pPr>
            <a:r>
              <a:rPr lang="en-US" sz="2400" b="1" dirty="0">
                <a:solidFill>
                  <a:srgbClr val="F4CAB8"/>
                </a:solidFill>
                <a:latin typeface="Times New Roman" panose="02020603050405020304" pitchFamily="18" charset="0"/>
                <a:ea typeface="Brygada 1918" pitchFamily="34" charset="-122"/>
                <a:cs typeface="Times New Roman" panose="02020603050405020304" pitchFamily="18" charset="0"/>
              </a:rPr>
              <a:t>Urgency and Scarcity</a:t>
            </a:r>
            <a:endParaRPr lang="en-US" sz="2400" dirty="0">
              <a:latin typeface="Times New Roman" panose="02020603050405020304" pitchFamily="18" charset="0"/>
              <a:cs typeface="Times New Roman" panose="02020603050405020304" pitchFamily="18" charset="0"/>
            </a:endParaRPr>
          </a:p>
        </p:txBody>
      </p:sp>
      <p:sp>
        <p:nvSpPr>
          <p:cNvPr id="10" name="Text 7"/>
          <p:cNvSpPr/>
          <p:nvPr/>
        </p:nvSpPr>
        <p:spPr>
          <a:xfrm>
            <a:off x="2141577" y="4749641"/>
            <a:ext cx="5092779" cy="1033939"/>
          </a:xfrm>
          <a:prstGeom prst="rect">
            <a:avLst/>
          </a:prstGeom>
          <a:noFill/>
          <a:ln/>
        </p:spPr>
        <p:txBody>
          <a:bodyPr wrap="square" rtlCol="0" anchor="t"/>
          <a:lstStyle/>
          <a:p>
            <a:pPr marL="0" indent="0" algn="just">
              <a:lnSpc>
                <a:spcPts val="2036"/>
              </a:lnSpc>
              <a:buNone/>
            </a:pPr>
            <a:r>
              <a:rPr lang="en-US" dirty="0">
                <a:solidFill>
                  <a:srgbClr val="F4CAB8"/>
                </a:solidFill>
                <a:latin typeface="Times New Roman" panose="02020603050405020304" pitchFamily="18" charset="0"/>
                <a:ea typeface="Montserrat" pitchFamily="34" charset="-122"/>
                <a:cs typeface="Times New Roman" panose="02020603050405020304" pitchFamily="18" charset="0"/>
              </a:rPr>
              <a:t>Attackers create a sense of urgency by claiming a limited-time offer, a security breach, or an immediate action required. They may use phrases like "Urgent Action Needed" or "Limited-Time Offer."</a:t>
            </a:r>
            <a:endParaRPr lang="en-US" dirty="0">
              <a:latin typeface="Times New Roman" panose="02020603050405020304" pitchFamily="18" charset="0"/>
              <a:cs typeface="Times New Roman" panose="02020603050405020304" pitchFamily="18" charset="0"/>
            </a:endParaRPr>
          </a:p>
        </p:txBody>
      </p:sp>
      <p:sp>
        <p:nvSpPr>
          <p:cNvPr id="11" name="Shape 8"/>
          <p:cNvSpPr/>
          <p:nvPr/>
        </p:nvSpPr>
        <p:spPr>
          <a:xfrm>
            <a:off x="7395924" y="4383405"/>
            <a:ext cx="363498" cy="363498"/>
          </a:xfrm>
          <a:prstGeom prst="roundRect">
            <a:avLst>
              <a:gd name="adj" fmla="val 8002"/>
            </a:avLst>
          </a:prstGeom>
          <a:solidFill>
            <a:srgbClr val="4D1529"/>
          </a:solidFill>
          <a:ln/>
        </p:spPr>
      </p:sp>
      <p:sp>
        <p:nvSpPr>
          <p:cNvPr id="12" name="Text 9"/>
          <p:cNvSpPr/>
          <p:nvPr/>
        </p:nvSpPr>
        <p:spPr>
          <a:xfrm>
            <a:off x="7504033" y="4435912"/>
            <a:ext cx="147280" cy="258485"/>
          </a:xfrm>
          <a:prstGeom prst="rect">
            <a:avLst/>
          </a:prstGeom>
          <a:noFill/>
          <a:ln/>
        </p:spPr>
        <p:txBody>
          <a:bodyPr wrap="none" rtlCol="0" anchor="t"/>
          <a:lstStyle/>
          <a:p>
            <a:pPr marL="0" indent="0" algn="just">
              <a:lnSpc>
                <a:spcPts val="2036"/>
              </a:lnSpc>
              <a:buNone/>
            </a:pPr>
            <a:r>
              <a:rPr lang="en-US" sz="3200" b="1" dirty="0">
                <a:solidFill>
                  <a:srgbClr val="F4CAB8"/>
                </a:solidFill>
                <a:latin typeface="Times New Roman" panose="02020603050405020304" pitchFamily="18" charset="0"/>
                <a:ea typeface="Brygada 1918" pitchFamily="34" charset="-122"/>
                <a:cs typeface="Times New Roman" panose="02020603050405020304" pitchFamily="18" charset="0"/>
              </a:rPr>
              <a:t>2</a:t>
            </a:r>
            <a:endParaRPr lang="en-US" sz="3200" dirty="0">
              <a:latin typeface="Times New Roman" panose="02020603050405020304" pitchFamily="18" charset="0"/>
              <a:cs typeface="Times New Roman" panose="02020603050405020304" pitchFamily="18" charset="0"/>
            </a:endParaRPr>
          </a:p>
        </p:txBody>
      </p:sp>
      <p:sp>
        <p:nvSpPr>
          <p:cNvPr id="13" name="Text 10"/>
          <p:cNvSpPr/>
          <p:nvPr/>
        </p:nvSpPr>
        <p:spPr>
          <a:xfrm>
            <a:off x="7920990" y="4383405"/>
            <a:ext cx="2154436" cy="269319"/>
          </a:xfrm>
          <a:prstGeom prst="rect">
            <a:avLst/>
          </a:prstGeom>
          <a:noFill/>
          <a:ln/>
        </p:spPr>
        <p:txBody>
          <a:bodyPr wrap="none" rtlCol="0" anchor="t"/>
          <a:lstStyle/>
          <a:p>
            <a:pPr marL="0" indent="0" algn="just">
              <a:lnSpc>
                <a:spcPts val="2121"/>
              </a:lnSpc>
              <a:buNone/>
            </a:pPr>
            <a:r>
              <a:rPr lang="en-US" sz="2400" b="1" dirty="0">
                <a:solidFill>
                  <a:srgbClr val="F4CAB8"/>
                </a:solidFill>
                <a:latin typeface="Times New Roman" panose="02020603050405020304" pitchFamily="18" charset="0"/>
                <a:ea typeface="Brygada 1918" pitchFamily="34" charset="-122"/>
                <a:cs typeface="Times New Roman" panose="02020603050405020304" pitchFamily="18" charset="0"/>
              </a:rPr>
              <a:t>Social Engineering</a:t>
            </a:r>
            <a:endParaRPr lang="en-US" sz="2400" dirty="0">
              <a:latin typeface="Times New Roman" panose="02020603050405020304" pitchFamily="18" charset="0"/>
              <a:cs typeface="Times New Roman" panose="02020603050405020304" pitchFamily="18" charset="0"/>
            </a:endParaRPr>
          </a:p>
        </p:txBody>
      </p:sp>
      <p:sp>
        <p:nvSpPr>
          <p:cNvPr id="14" name="Text 11"/>
          <p:cNvSpPr/>
          <p:nvPr/>
        </p:nvSpPr>
        <p:spPr>
          <a:xfrm>
            <a:off x="7920990" y="4749641"/>
            <a:ext cx="5092779" cy="1033939"/>
          </a:xfrm>
          <a:prstGeom prst="rect">
            <a:avLst/>
          </a:prstGeom>
          <a:noFill/>
          <a:ln/>
        </p:spPr>
        <p:txBody>
          <a:bodyPr wrap="square" rtlCol="0" anchor="t"/>
          <a:lstStyle/>
          <a:p>
            <a:pPr marL="0" indent="0" algn="just">
              <a:lnSpc>
                <a:spcPts val="2036"/>
              </a:lnSpc>
              <a:buNone/>
            </a:pPr>
            <a:r>
              <a:rPr lang="en-US" dirty="0">
                <a:solidFill>
                  <a:srgbClr val="F4CAB8"/>
                </a:solidFill>
                <a:latin typeface="Times New Roman" panose="02020603050405020304" pitchFamily="18" charset="0"/>
                <a:ea typeface="Montserrat" pitchFamily="34" charset="-122"/>
                <a:cs typeface="Times New Roman" panose="02020603050405020304" pitchFamily="18" charset="0"/>
              </a:rPr>
              <a:t>Attackers use social engineering techniques to manipulate individuals into trusting them. They may build relationships, exploit trust, or use psychological tactics to gain access to information.</a:t>
            </a:r>
            <a:endParaRPr lang="en-US" dirty="0">
              <a:latin typeface="Times New Roman" panose="02020603050405020304" pitchFamily="18" charset="0"/>
              <a:cs typeface="Times New Roman" panose="02020603050405020304" pitchFamily="18" charset="0"/>
            </a:endParaRPr>
          </a:p>
        </p:txBody>
      </p:sp>
      <p:sp>
        <p:nvSpPr>
          <p:cNvPr id="15" name="Shape 12"/>
          <p:cNvSpPr/>
          <p:nvPr/>
        </p:nvSpPr>
        <p:spPr>
          <a:xfrm>
            <a:off x="1616512" y="6126837"/>
            <a:ext cx="363498" cy="363498"/>
          </a:xfrm>
          <a:prstGeom prst="roundRect">
            <a:avLst>
              <a:gd name="adj" fmla="val 8002"/>
            </a:avLst>
          </a:prstGeom>
          <a:solidFill>
            <a:srgbClr val="4D1529"/>
          </a:solidFill>
          <a:ln/>
        </p:spPr>
      </p:sp>
      <p:sp>
        <p:nvSpPr>
          <p:cNvPr id="16" name="Text 13"/>
          <p:cNvSpPr/>
          <p:nvPr/>
        </p:nvSpPr>
        <p:spPr>
          <a:xfrm>
            <a:off x="1719382" y="6179344"/>
            <a:ext cx="157639" cy="258485"/>
          </a:xfrm>
          <a:prstGeom prst="rect">
            <a:avLst/>
          </a:prstGeom>
          <a:noFill/>
          <a:ln/>
        </p:spPr>
        <p:txBody>
          <a:bodyPr wrap="none" rtlCol="0" anchor="t"/>
          <a:lstStyle/>
          <a:p>
            <a:pPr marL="0" indent="0" algn="just">
              <a:lnSpc>
                <a:spcPts val="2036"/>
              </a:lnSpc>
              <a:buNone/>
            </a:pPr>
            <a:r>
              <a:rPr lang="en-US" sz="3200" b="1" dirty="0">
                <a:solidFill>
                  <a:srgbClr val="F4CAB8"/>
                </a:solidFill>
                <a:latin typeface="Times New Roman" panose="02020603050405020304" pitchFamily="18" charset="0"/>
                <a:ea typeface="Brygada 1918" pitchFamily="34" charset="-122"/>
                <a:cs typeface="Times New Roman" panose="02020603050405020304" pitchFamily="18" charset="0"/>
              </a:rPr>
              <a:t>3</a:t>
            </a:r>
            <a:endParaRPr lang="en-US" sz="3200" dirty="0">
              <a:latin typeface="Times New Roman" panose="02020603050405020304" pitchFamily="18" charset="0"/>
              <a:cs typeface="Times New Roman" panose="02020603050405020304" pitchFamily="18" charset="0"/>
            </a:endParaRPr>
          </a:p>
        </p:txBody>
      </p:sp>
      <p:sp>
        <p:nvSpPr>
          <p:cNvPr id="17" name="Text 14"/>
          <p:cNvSpPr/>
          <p:nvPr/>
        </p:nvSpPr>
        <p:spPr>
          <a:xfrm>
            <a:off x="2141577" y="6126837"/>
            <a:ext cx="2154436" cy="269319"/>
          </a:xfrm>
          <a:prstGeom prst="rect">
            <a:avLst/>
          </a:prstGeom>
          <a:noFill/>
          <a:ln/>
        </p:spPr>
        <p:txBody>
          <a:bodyPr wrap="none" rtlCol="0" anchor="t"/>
          <a:lstStyle/>
          <a:p>
            <a:pPr marL="0" indent="0" algn="just">
              <a:lnSpc>
                <a:spcPts val="2121"/>
              </a:lnSpc>
              <a:buNone/>
            </a:pPr>
            <a:r>
              <a:rPr lang="en-US" sz="2400" b="1" dirty="0">
                <a:solidFill>
                  <a:srgbClr val="F4CAB8"/>
                </a:solidFill>
                <a:latin typeface="Times New Roman" panose="02020603050405020304" pitchFamily="18" charset="0"/>
                <a:ea typeface="Brygada 1918" pitchFamily="34" charset="-122"/>
                <a:cs typeface="Times New Roman" panose="02020603050405020304" pitchFamily="18" charset="0"/>
              </a:rPr>
              <a:t>Bait and Switch</a:t>
            </a:r>
            <a:endParaRPr lang="en-US" sz="2400" dirty="0">
              <a:latin typeface="Times New Roman" panose="02020603050405020304" pitchFamily="18" charset="0"/>
              <a:cs typeface="Times New Roman" panose="02020603050405020304" pitchFamily="18" charset="0"/>
            </a:endParaRPr>
          </a:p>
        </p:txBody>
      </p:sp>
      <p:sp>
        <p:nvSpPr>
          <p:cNvPr id="18" name="Text 15"/>
          <p:cNvSpPr/>
          <p:nvPr/>
        </p:nvSpPr>
        <p:spPr>
          <a:xfrm>
            <a:off x="2141577" y="6493073"/>
            <a:ext cx="5092779" cy="1033939"/>
          </a:xfrm>
          <a:prstGeom prst="rect">
            <a:avLst/>
          </a:prstGeom>
          <a:noFill/>
          <a:ln/>
        </p:spPr>
        <p:txBody>
          <a:bodyPr wrap="square" rtlCol="0" anchor="t"/>
          <a:lstStyle/>
          <a:p>
            <a:pPr marL="0" indent="0" algn="just">
              <a:lnSpc>
                <a:spcPts val="2036"/>
              </a:lnSpc>
              <a:buNone/>
            </a:pPr>
            <a:r>
              <a:rPr lang="en-US" dirty="0">
                <a:solidFill>
                  <a:srgbClr val="F4CAB8"/>
                </a:solidFill>
                <a:latin typeface="Times New Roman" panose="02020603050405020304" pitchFamily="18" charset="0"/>
                <a:ea typeface="Montserrat" pitchFamily="34" charset="-122"/>
                <a:cs typeface="Times New Roman" panose="02020603050405020304" pitchFamily="18" charset="0"/>
              </a:rPr>
              <a:t>Attackers may offer attractive incentives or prizes to lure victims into clicking on links or providing information. Once the victim clicks, they are redirected to a fake website or infected with malware.</a:t>
            </a:r>
            <a:endParaRPr lang="en-US" dirty="0">
              <a:latin typeface="Times New Roman" panose="02020603050405020304" pitchFamily="18" charset="0"/>
              <a:cs typeface="Times New Roman" panose="02020603050405020304" pitchFamily="18" charset="0"/>
            </a:endParaRPr>
          </a:p>
        </p:txBody>
      </p:sp>
      <p:sp>
        <p:nvSpPr>
          <p:cNvPr id="19" name="Shape 16"/>
          <p:cNvSpPr/>
          <p:nvPr/>
        </p:nvSpPr>
        <p:spPr>
          <a:xfrm>
            <a:off x="7395924" y="6126837"/>
            <a:ext cx="363498" cy="363498"/>
          </a:xfrm>
          <a:prstGeom prst="roundRect">
            <a:avLst>
              <a:gd name="adj" fmla="val 8002"/>
            </a:avLst>
          </a:prstGeom>
          <a:solidFill>
            <a:srgbClr val="4D1529"/>
          </a:solidFill>
          <a:ln/>
        </p:spPr>
      </p:sp>
      <p:sp>
        <p:nvSpPr>
          <p:cNvPr id="20" name="Text 17"/>
          <p:cNvSpPr/>
          <p:nvPr/>
        </p:nvSpPr>
        <p:spPr>
          <a:xfrm>
            <a:off x="7496175" y="6179344"/>
            <a:ext cx="162878" cy="258485"/>
          </a:xfrm>
          <a:prstGeom prst="rect">
            <a:avLst/>
          </a:prstGeom>
          <a:noFill/>
          <a:ln/>
        </p:spPr>
        <p:txBody>
          <a:bodyPr wrap="none" rtlCol="0" anchor="t"/>
          <a:lstStyle/>
          <a:p>
            <a:pPr marL="0" indent="0" algn="just">
              <a:lnSpc>
                <a:spcPts val="2036"/>
              </a:lnSpc>
              <a:buNone/>
            </a:pPr>
            <a:r>
              <a:rPr lang="en-US" sz="3200" b="1" dirty="0">
                <a:solidFill>
                  <a:srgbClr val="F4CAB8"/>
                </a:solidFill>
                <a:latin typeface="Times New Roman" panose="02020603050405020304" pitchFamily="18" charset="0"/>
                <a:ea typeface="Brygada 1918" pitchFamily="34" charset="-122"/>
                <a:cs typeface="Times New Roman" panose="02020603050405020304" pitchFamily="18" charset="0"/>
              </a:rPr>
              <a:t>4</a:t>
            </a:r>
            <a:endParaRPr lang="en-US" sz="3200" dirty="0">
              <a:latin typeface="Times New Roman" panose="02020603050405020304" pitchFamily="18" charset="0"/>
              <a:cs typeface="Times New Roman" panose="02020603050405020304" pitchFamily="18" charset="0"/>
            </a:endParaRPr>
          </a:p>
        </p:txBody>
      </p:sp>
      <p:sp>
        <p:nvSpPr>
          <p:cNvPr id="21" name="Text 18"/>
          <p:cNvSpPr/>
          <p:nvPr/>
        </p:nvSpPr>
        <p:spPr>
          <a:xfrm>
            <a:off x="7920990" y="6126837"/>
            <a:ext cx="2154436" cy="269319"/>
          </a:xfrm>
          <a:prstGeom prst="rect">
            <a:avLst/>
          </a:prstGeom>
          <a:noFill/>
          <a:ln/>
        </p:spPr>
        <p:txBody>
          <a:bodyPr wrap="none" rtlCol="0" anchor="t"/>
          <a:lstStyle/>
          <a:p>
            <a:pPr marL="0" indent="0" algn="just">
              <a:lnSpc>
                <a:spcPts val="2121"/>
              </a:lnSpc>
              <a:buNone/>
            </a:pPr>
            <a:r>
              <a:rPr lang="en-US" sz="2400" b="1" dirty="0">
                <a:solidFill>
                  <a:srgbClr val="F4CAB8"/>
                </a:solidFill>
                <a:latin typeface="Times New Roman" panose="02020603050405020304" pitchFamily="18" charset="0"/>
                <a:ea typeface="Brygada 1918" pitchFamily="34" charset="-122"/>
                <a:cs typeface="Times New Roman" panose="02020603050405020304" pitchFamily="18" charset="0"/>
              </a:rPr>
              <a:t>Spoofing</a:t>
            </a:r>
            <a:endParaRPr lang="en-US" sz="2400" dirty="0">
              <a:latin typeface="Times New Roman" panose="02020603050405020304" pitchFamily="18" charset="0"/>
              <a:cs typeface="Times New Roman" panose="02020603050405020304" pitchFamily="18" charset="0"/>
            </a:endParaRPr>
          </a:p>
        </p:txBody>
      </p:sp>
      <p:sp>
        <p:nvSpPr>
          <p:cNvPr id="22" name="Text 19"/>
          <p:cNvSpPr/>
          <p:nvPr/>
        </p:nvSpPr>
        <p:spPr>
          <a:xfrm>
            <a:off x="7920990" y="6493073"/>
            <a:ext cx="5092779" cy="1033939"/>
          </a:xfrm>
          <a:prstGeom prst="rect">
            <a:avLst/>
          </a:prstGeom>
          <a:noFill/>
          <a:ln/>
        </p:spPr>
        <p:txBody>
          <a:bodyPr wrap="square" rtlCol="0" anchor="t"/>
          <a:lstStyle/>
          <a:p>
            <a:pPr marL="0" indent="0" algn="just">
              <a:lnSpc>
                <a:spcPts val="2036"/>
              </a:lnSpc>
              <a:buNone/>
            </a:pPr>
            <a:r>
              <a:rPr lang="en-US" dirty="0">
                <a:solidFill>
                  <a:srgbClr val="F4CAB8"/>
                </a:solidFill>
                <a:latin typeface="Times New Roman" panose="02020603050405020304" pitchFamily="18" charset="0"/>
                <a:ea typeface="Montserrat" pitchFamily="34" charset="-122"/>
                <a:cs typeface="Times New Roman" panose="02020603050405020304" pitchFamily="18" charset="0"/>
              </a:rPr>
              <a:t>Attackers mimic legitimate entities by creating emails, websites, or phone calls that look identical to those of trusted organizations. This can make it difficult for individuals to discern the legitimacy of the communication.</a:t>
            </a:r>
            <a:endParaRPr lang="en-US"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3000">
        <p14:reveal/>
      </p:transition>
    </mc:Choice>
    <mc:Fallback>
      <p:transition spd="slow" advClick="0" advTm="3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9001576"/>
          </a:xfrm>
          <a:prstGeom prst="rect">
            <a:avLst/>
          </a:prstGeom>
          <a:solidFill>
            <a:srgbClr val="421424"/>
          </a:solidFill>
          <a:ln/>
        </p:spPr>
      </p:sp>
      <p:sp>
        <p:nvSpPr>
          <p:cNvPr id="3" name="Shape 1"/>
          <p:cNvSpPr/>
          <p:nvPr/>
        </p:nvSpPr>
        <p:spPr>
          <a:xfrm>
            <a:off x="0" y="0"/>
            <a:ext cx="14630400" cy="9001576"/>
          </a:xfrm>
          <a:prstGeom prst="rect">
            <a:avLst/>
          </a:prstGeom>
          <a:solidFill>
            <a:srgbClr val="5C2438"/>
          </a:solidFill>
          <a:ln/>
        </p:spPr>
      </p:sp>
      <p:sp>
        <p:nvSpPr>
          <p:cNvPr id="4" name="Text 2"/>
          <p:cNvSpPr/>
          <p:nvPr/>
        </p:nvSpPr>
        <p:spPr>
          <a:xfrm>
            <a:off x="749260" y="1393746"/>
            <a:ext cx="7909441" cy="780476"/>
          </a:xfrm>
          <a:prstGeom prst="rect">
            <a:avLst/>
          </a:prstGeom>
          <a:noFill/>
          <a:ln/>
        </p:spPr>
        <p:txBody>
          <a:bodyPr wrap="none" rtlCol="0" anchor="t"/>
          <a:lstStyle/>
          <a:p>
            <a:pPr marL="0" indent="0" algn="just">
              <a:lnSpc>
                <a:spcPts val="5620"/>
              </a:lnSpc>
              <a:buNone/>
            </a:pPr>
            <a:r>
              <a:rPr lang="en-US" sz="5400" b="1" dirty="0">
                <a:solidFill>
                  <a:srgbClr val="FFB393"/>
                </a:solidFill>
                <a:latin typeface="Times New Roman" panose="02020603050405020304" pitchFamily="18" charset="0"/>
                <a:ea typeface="Brygada 1918" pitchFamily="34" charset="-122"/>
                <a:cs typeface="Times New Roman" panose="02020603050405020304" pitchFamily="18" charset="0"/>
              </a:rPr>
              <a:t>Recognizing Phishing Emails</a:t>
            </a:r>
            <a:endParaRPr lang="en-US" sz="5400" dirty="0">
              <a:latin typeface="Times New Roman" panose="02020603050405020304" pitchFamily="18" charset="0"/>
              <a:cs typeface="Times New Roman" panose="02020603050405020304" pitchFamily="18" charset="0"/>
            </a:endParaRPr>
          </a:p>
        </p:txBody>
      </p:sp>
      <p:sp>
        <p:nvSpPr>
          <p:cNvPr id="5" name="Text 3"/>
          <p:cNvSpPr/>
          <p:nvPr/>
        </p:nvSpPr>
        <p:spPr>
          <a:xfrm>
            <a:off x="749260" y="2535436"/>
            <a:ext cx="13131879" cy="749090"/>
          </a:xfrm>
          <a:prstGeom prst="rect">
            <a:avLst/>
          </a:prstGeom>
          <a:noFill/>
          <a:ln/>
        </p:spPr>
        <p:txBody>
          <a:bodyPr wrap="square" rtlCol="0" anchor="t"/>
          <a:lstStyle/>
          <a:p>
            <a:pPr marL="0" indent="0" algn="just">
              <a:lnSpc>
                <a:spcPts val="2697"/>
              </a:lnSpc>
              <a:buNone/>
            </a:pPr>
            <a:r>
              <a:rPr lang="en-US" sz="2000" dirty="0">
                <a:solidFill>
                  <a:srgbClr val="F4CAB8"/>
                </a:solidFill>
                <a:latin typeface="Times New Roman" panose="02020603050405020304" pitchFamily="18" charset="0"/>
                <a:ea typeface="Montserrat" pitchFamily="34" charset="-122"/>
                <a:cs typeface="Times New Roman" panose="02020603050405020304" pitchFamily="18" charset="0"/>
              </a:rPr>
              <a:t>Recognizing phishing emails is crucial to protecting yourself from cyberattacks. These emails often exhibit suspicious characteristics that can tip you off. Pay attention to the sender's address, subject line, and email content.</a:t>
            </a:r>
            <a:endParaRPr lang="en-US" sz="2000" dirty="0">
              <a:latin typeface="Times New Roman" panose="02020603050405020304" pitchFamily="18" charset="0"/>
              <a:cs typeface="Times New Roman" panose="02020603050405020304" pitchFamily="18" charset="0"/>
            </a:endParaRPr>
          </a:p>
        </p:txBody>
      </p:sp>
      <p:sp>
        <p:nvSpPr>
          <p:cNvPr id="6" name="Text 4"/>
          <p:cNvSpPr/>
          <p:nvPr/>
        </p:nvSpPr>
        <p:spPr>
          <a:xfrm>
            <a:off x="749260" y="3675221"/>
            <a:ext cx="2854643" cy="390302"/>
          </a:xfrm>
          <a:prstGeom prst="rect">
            <a:avLst/>
          </a:prstGeom>
          <a:noFill/>
          <a:ln/>
        </p:spPr>
        <p:txBody>
          <a:bodyPr wrap="none" rtlCol="0" anchor="t"/>
          <a:lstStyle/>
          <a:p>
            <a:pPr marL="0" indent="0" algn="just">
              <a:lnSpc>
                <a:spcPts val="2810"/>
              </a:lnSpc>
              <a:buNone/>
            </a:pPr>
            <a:r>
              <a:rPr lang="en-US" sz="2800" b="1" dirty="0">
                <a:solidFill>
                  <a:srgbClr val="FFB393"/>
                </a:solidFill>
                <a:latin typeface="Times New Roman" panose="02020603050405020304" pitchFamily="18" charset="0"/>
                <a:ea typeface="Brygada 1918" pitchFamily="34" charset="-122"/>
                <a:cs typeface="Times New Roman" panose="02020603050405020304" pitchFamily="18" charset="0"/>
              </a:rPr>
              <a:t>Sender Address</a:t>
            </a:r>
            <a:endParaRPr lang="en-US" sz="2800" dirty="0">
              <a:latin typeface="Times New Roman" panose="02020603050405020304" pitchFamily="18" charset="0"/>
              <a:cs typeface="Times New Roman" panose="02020603050405020304" pitchFamily="18" charset="0"/>
            </a:endParaRPr>
          </a:p>
        </p:txBody>
      </p:sp>
      <p:sp>
        <p:nvSpPr>
          <p:cNvPr id="7" name="Text 5"/>
          <p:cNvSpPr/>
          <p:nvPr/>
        </p:nvSpPr>
        <p:spPr>
          <a:xfrm>
            <a:off x="749260" y="4246126"/>
            <a:ext cx="4028599" cy="2247269"/>
          </a:xfrm>
          <a:prstGeom prst="rect">
            <a:avLst/>
          </a:prstGeom>
          <a:noFill/>
          <a:ln/>
        </p:spPr>
        <p:txBody>
          <a:bodyPr wrap="square" rtlCol="0" anchor="t"/>
          <a:lstStyle/>
          <a:p>
            <a:pPr marL="0" indent="0" algn="just">
              <a:lnSpc>
                <a:spcPts val="2697"/>
              </a:lnSpc>
              <a:buNone/>
            </a:pPr>
            <a:r>
              <a:rPr lang="en-US" sz="2000" dirty="0">
                <a:solidFill>
                  <a:srgbClr val="F4CAB8"/>
                </a:solidFill>
                <a:latin typeface="Times New Roman" panose="02020603050405020304" pitchFamily="18" charset="0"/>
                <a:ea typeface="Montserrat" pitchFamily="34" charset="-122"/>
                <a:cs typeface="Times New Roman" panose="02020603050405020304" pitchFamily="18" charset="0"/>
              </a:rPr>
              <a:t>Check the sender's email address carefully. Look for typos, misspellings, or unusual characters. Legitimate organizations will use consistent and professional email addresses.</a:t>
            </a:r>
            <a:endParaRPr lang="en-US" sz="2000" dirty="0">
              <a:latin typeface="Times New Roman" panose="02020603050405020304" pitchFamily="18" charset="0"/>
              <a:cs typeface="Times New Roman" panose="02020603050405020304" pitchFamily="18" charset="0"/>
            </a:endParaRPr>
          </a:p>
        </p:txBody>
      </p:sp>
      <p:sp>
        <p:nvSpPr>
          <p:cNvPr id="8" name="Text 6"/>
          <p:cNvSpPr/>
          <p:nvPr/>
        </p:nvSpPr>
        <p:spPr>
          <a:xfrm>
            <a:off x="5307687" y="3675221"/>
            <a:ext cx="2854643" cy="390302"/>
          </a:xfrm>
          <a:prstGeom prst="rect">
            <a:avLst/>
          </a:prstGeom>
          <a:noFill/>
          <a:ln/>
        </p:spPr>
        <p:txBody>
          <a:bodyPr wrap="none" rtlCol="0" anchor="t"/>
          <a:lstStyle/>
          <a:p>
            <a:pPr marL="0" indent="0" algn="just">
              <a:lnSpc>
                <a:spcPts val="2810"/>
              </a:lnSpc>
              <a:buNone/>
            </a:pPr>
            <a:r>
              <a:rPr lang="en-US" sz="2800" b="1" dirty="0">
                <a:solidFill>
                  <a:srgbClr val="FFB393"/>
                </a:solidFill>
                <a:latin typeface="Times New Roman" panose="02020603050405020304" pitchFamily="18" charset="0"/>
                <a:ea typeface="Brygada 1918" pitchFamily="34" charset="-122"/>
                <a:cs typeface="Times New Roman" panose="02020603050405020304" pitchFamily="18" charset="0"/>
              </a:rPr>
              <a:t>Subject Line</a:t>
            </a:r>
            <a:endParaRPr lang="en-US" sz="2800" dirty="0">
              <a:latin typeface="Times New Roman" panose="02020603050405020304" pitchFamily="18" charset="0"/>
              <a:cs typeface="Times New Roman" panose="02020603050405020304" pitchFamily="18" charset="0"/>
            </a:endParaRPr>
          </a:p>
        </p:txBody>
      </p:sp>
      <p:sp>
        <p:nvSpPr>
          <p:cNvPr id="9" name="Text 7"/>
          <p:cNvSpPr/>
          <p:nvPr/>
        </p:nvSpPr>
        <p:spPr>
          <a:xfrm>
            <a:off x="5307687" y="4246125"/>
            <a:ext cx="4028599" cy="2621813"/>
          </a:xfrm>
          <a:prstGeom prst="rect">
            <a:avLst/>
          </a:prstGeom>
          <a:noFill/>
          <a:ln/>
        </p:spPr>
        <p:txBody>
          <a:bodyPr wrap="square" rtlCol="0" anchor="t"/>
          <a:lstStyle/>
          <a:p>
            <a:pPr marL="0" indent="0" algn="just">
              <a:lnSpc>
                <a:spcPts val="2697"/>
              </a:lnSpc>
              <a:buNone/>
            </a:pPr>
            <a:r>
              <a:rPr lang="en-US" sz="2000" dirty="0">
                <a:solidFill>
                  <a:srgbClr val="F4CAB8"/>
                </a:solidFill>
                <a:latin typeface="Times New Roman" panose="02020603050405020304" pitchFamily="18" charset="0"/>
                <a:ea typeface="Montserrat" pitchFamily="34" charset="-122"/>
                <a:cs typeface="Times New Roman" panose="02020603050405020304" pitchFamily="18" charset="0"/>
              </a:rPr>
              <a:t>Beware of subject lines that are overly urgent, alarming, or too good to be true. Phrases like "Urgent Action Needed," "You Won a Prize," or "Your Account Has Been Compromised" should raise red flags.</a:t>
            </a:r>
            <a:endParaRPr lang="en-US" sz="2000" dirty="0">
              <a:latin typeface="Times New Roman" panose="02020603050405020304" pitchFamily="18" charset="0"/>
              <a:cs typeface="Times New Roman" panose="02020603050405020304" pitchFamily="18" charset="0"/>
            </a:endParaRPr>
          </a:p>
        </p:txBody>
      </p:sp>
      <p:sp>
        <p:nvSpPr>
          <p:cNvPr id="10" name="Text 8"/>
          <p:cNvSpPr/>
          <p:nvPr/>
        </p:nvSpPr>
        <p:spPr>
          <a:xfrm>
            <a:off x="9866114" y="3675221"/>
            <a:ext cx="2854643" cy="390302"/>
          </a:xfrm>
          <a:prstGeom prst="rect">
            <a:avLst/>
          </a:prstGeom>
          <a:noFill/>
          <a:ln/>
        </p:spPr>
        <p:txBody>
          <a:bodyPr wrap="none" rtlCol="0" anchor="t"/>
          <a:lstStyle/>
          <a:p>
            <a:pPr marL="0" indent="0" algn="just">
              <a:lnSpc>
                <a:spcPts val="2810"/>
              </a:lnSpc>
              <a:buNone/>
            </a:pPr>
            <a:r>
              <a:rPr lang="en-US" sz="2800" b="1" dirty="0">
                <a:solidFill>
                  <a:srgbClr val="FFB393"/>
                </a:solidFill>
                <a:latin typeface="Times New Roman" panose="02020603050405020304" pitchFamily="18" charset="0"/>
                <a:ea typeface="Brygada 1918" pitchFamily="34" charset="-122"/>
                <a:cs typeface="Times New Roman" panose="02020603050405020304" pitchFamily="18" charset="0"/>
              </a:rPr>
              <a:t>Email Content</a:t>
            </a:r>
            <a:endParaRPr lang="en-US" sz="2800" dirty="0">
              <a:latin typeface="Times New Roman" panose="02020603050405020304" pitchFamily="18" charset="0"/>
              <a:cs typeface="Times New Roman" panose="02020603050405020304" pitchFamily="18" charset="0"/>
            </a:endParaRPr>
          </a:p>
        </p:txBody>
      </p:sp>
      <p:sp>
        <p:nvSpPr>
          <p:cNvPr id="11" name="Text 9"/>
          <p:cNvSpPr/>
          <p:nvPr/>
        </p:nvSpPr>
        <p:spPr>
          <a:xfrm>
            <a:off x="9866114" y="4246126"/>
            <a:ext cx="4028599" cy="2247269"/>
          </a:xfrm>
          <a:prstGeom prst="rect">
            <a:avLst/>
          </a:prstGeom>
          <a:noFill/>
          <a:ln/>
        </p:spPr>
        <p:txBody>
          <a:bodyPr wrap="square" rtlCol="0" anchor="t"/>
          <a:lstStyle/>
          <a:p>
            <a:pPr marL="0" indent="0" algn="just">
              <a:lnSpc>
                <a:spcPts val="2697"/>
              </a:lnSpc>
              <a:buNone/>
            </a:pPr>
            <a:r>
              <a:rPr lang="en-US" sz="2000" dirty="0">
                <a:solidFill>
                  <a:srgbClr val="F4CAB8"/>
                </a:solidFill>
                <a:latin typeface="Times New Roman" panose="02020603050405020304" pitchFamily="18" charset="0"/>
                <a:ea typeface="Montserrat" pitchFamily="34" charset="-122"/>
                <a:cs typeface="Times New Roman" panose="02020603050405020304" pitchFamily="18" charset="0"/>
              </a:rPr>
              <a:t>Be cautious of emails with poor grammar, spelling errors, or strange formatting. Legitimate organizations usually maintain a high level of professionalism in their communications.</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3000">
        <p14:reveal/>
      </p:transition>
    </mc:Choice>
    <mc:Fallback>
      <p:transition spd="slow" advClick="0" advTm="3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91440"/>
            <a:ext cx="14630400" cy="8229600"/>
          </a:xfrm>
          <a:prstGeom prst="rect">
            <a:avLst/>
          </a:prstGeom>
          <a:solidFill>
            <a:srgbClr val="5C2438"/>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010870" y="530423"/>
            <a:ext cx="5751552" cy="499586"/>
          </a:xfrm>
          <a:prstGeom prst="rect">
            <a:avLst/>
          </a:prstGeom>
          <a:noFill/>
          <a:ln/>
        </p:spPr>
        <p:txBody>
          <a:bodyPr wrap="none" rtlCol="0" anchor="t"/>
          <a:lstStyle/>
          <a:p>
            <a:pPr marL="0" indent="0">
              <a:lnSpc>
                <a:spcPts val="3934"/>
              </a:lnSpc>
              <a:buNone/>
            </a:pPr>
            <a:r>
              <a:rPr lang="en-US" sz="4000" b="1" dirty="0">
                <a:solidFill>
                  <a:srgbClr val="FFB393"/>
                </a:solidFill>
                <a:latin typeface="Times New Roman" panose="02020603050405020304" pitchFamily="18" charset="0"/>
                <a:ea typeface="Brygada 1918" pitchFamily="34" charset="-122"/>
                <a:cs typeface="Times New Roman" panose="02020603050405020304" pitchFamily="18" charset="0"/>
              </a:rPr>
              <a:t>Identifying Phishing Websites</a:t>
            </a:r>
            <a:endParaRPr lang="en-US" sz="4000" dirty="0">
              <a:latin typeface="Times New Roman" panose="02020603050405020304" pitchFamily="18" charset="0"/>
              <a:cs typeface="Times New Roman" panose="02020603050405020304" pitchFamily="18" charset="0"/>
            </a:endParaRPr>
          </a:p>
        </p:txBody>
      </p:sp>
      <p:sp>
        <p:nvSpPr>
          <p:cNvPr id="6" name="Text 3"/>
          <p:cNvSpPr/>
          <p:nvPr/>
        </p:nvSpPr>
        <p:spPr>
          <a:xfrm>
            <a:off x="6018490" y="1282622"/>
            <a:ext cx="8095059" cy="479584"/>
          </a:xfrm>
          <a:prstGeom prst="rect">
            <a:avLst/>
          </a:prstGeom>
          <a:noFill/>
          <a:ln/>
        </p:spPr>
        <p:txBody>
          <a:bodyPr wrap="square" rtlCol="0" anchor="t"/>
          <a:lstStyle/>
          <a:p>
            <a:pPr marL="0" indent="0">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Identifying phishing websites requires careful scrutiny of the website's appearance, domain name, and security features. Be vigilant and look for signs that the website may not be legitimate.</a:t>
            </a:r>
            <a:endParaRPr lang="en-US" sz="1600" dirty="0">
              <a:latin typeface="Times New Roman" panose="02020603050405020304" pitchFamily="18" charset="0"/>
              <a:cs typeface="Times New Roman" panose="02020603050405020304" pitchFamily="18" charset="0"/>
            </a:endParaRPr>
          </a:p>
        </p:txBody>
      </p:sp>
      <p:sp>
        <p:nvSpPr>
          <p:cNvPr id="7" name="Shape 4"/>
          <p:cNvSpPr/>
          <p:nvPr/>
        </p:nvSpPr>
        <p:spPr>
          <a:xfrm>
            <a:off x="6018490" y="2312631"/>
            <a:ext cx="8095059" cy="5002569"/>
          </a:xfrm>
          <a:prstGeom prst="roundRect">
            <a:avLst>
              <a:gd name="adj" fmla="val 608"/>
            </a:avLst>
          </a:prstGeom>
          <a:noFill/>
          <a:ln w="7620">
            <a:solidFill>
              <a:srgbClr val="FFFFFF">
                <a:alpha val="24000"/>
              </a:srgbClr>
            </a:solidFill>
            <a:prstDash val="solid"/>
          </a:ln>
        </p:spPr>
      </p:sp>
      <p:sp>
        <p:nvSpPr>
          <p:cNvPr id="8" name="Shape 5"/>
          <p:cNvSpPr/>
          <p:nvPr/>
        </p:nvSpPr>
        <p:spPr>
          <a:xfrm>
            <a:off x="6033730" y="2314992"/>
            <a:ext cx="8079819" cy="1776055"/>
          </a:xfrm>
          <a:prstGeom prst="rect">
            <a:avLst/>
          </a:prstGeom>
          <a:solidFill>
            <a:srgbClr val="FFFFFF">
              <a:alpha val="4000"/>
            </a:srgbClr>
          </a:solidFill>
          <a:ln/>
        </p:spPr>
      </p:sp>
      <p:sp>
        <p:nvSpPr>
          <p:cNvPr id="9" name="Text 6"/>
          <p:cNvSpPr/>
          <p:nvPr/>
        </p:nvSpPr>
        <p:spPr>
          <a:xfrm>
            <a:off x="6168271" y="3011984"/>
            <a:ext cx="3736538" cy="239792"/>
          </a:xfrm>
          <a:prstGeom prst="rect">
            <a:avLst/>
          </a:prstGeom>
          <a:noFill/>
          <a:ln/>
        </p:spPr>
        <p:txBody>
          <a:bodyPr wrap="none" rtlCol="0" anchor="t"/>
          <a:lstStyle/>
          <a:p>
            <a:pPr marL="0" indent="0">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Website Design</a:t>
            </a:r>
            <a:endParaRPr lang="en-US" sz="1600" dirty="0">
              <a:latin typeface="Times New Roman" panose="02020603050405020304" pitchFamily="18" charset="0"/>
              <a:cs typeface="Times New Roman" panose="02020603050405020304" pitchFamily="18" charset="0"/>
            </a:endParaRPr>
          </a:p>
        </p:txBody>
      </p:sp>
      <p:sp>
        <p:nvSpPr>
          <p:cNvPr id="10" name="Text 7"/>
          <p:cNvSpPr/>
          <p:nvPr/>
        </p:nvSpPr>
        <p:spPr>
          <a:xfrm>
            <a:off x="9405770" y="2412504"/>
            <a:ext cx="4505660" cy="1678543"/>
          </a:xfrm>
          <a:prstGeom prst="rect">
            <a:avLst/>
          </a:prstGeom>
          <a:noFill/>
          <a:ln/>
        </p:spPr>
        <p:txBody>
          <a:bodyPr wrap="square" rtlCol="0" anchor="t"/>
          <a:lstStyle/>
          <a:p>
            <a:pPr marL="0" indent="0" algn="just">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Legitimate websites typically have a professional design with clear navigation, consistent branding, and a secure connection (indicated by "https" in the URL and a padlock icon). Phishing websites often have a poorly designed layout, inconsistent branding, and may lack security features.</a:t>
            </a:r>
            <a:endParaRPr lang="en-US" sz="1600" dirty="0">
              <a:latin typeface="Times New Roman" panose="02020603050405020304" pitchFamily="18" charset="0"/>
              <a:cs typeface="Times New Roman" panose="02020603050405020304" pitchFamily="18" charset="0"/>
            </a:endParaRPr>
          </a:p>
        </p:txBody>
      </p:sp>
      <p:sp>
        <p:nvSpPr>
          <p:cNvPr id="11" name="Shape 8"/>
          <p:cNvSpPr/>
          <p:nvPr/>
        </p:nvSpPr>
        <p:spPr>
          <a:xfrm>
            <a:off x="6018490" y="4037632"/>
            <a:ext cx="8079819" cy="1678542"/>
          </a:xfrm>
          <a:prstGeom prst="rect">
            <a:avLst/>
          </a:prstGeom>
          <a:solidFill>
            <a:srgbClr val="000000">
              <a:alpha val="4000"/>
            </a:srgbClr>
          </a:solidFill>
          <a:ln/>
        </p:spPr>
        <p:txBody>
          <a:bodyPr/>
          <a:lstStyle/>
          <a:p>
            <a:endParaRPr lang="en-IN" dirty="0"/>
          </a:p>
        </p:txBody>
      </p:sp>
      <p:sp>
        <p:nvSpPr>
          <p:cNvPr id="12" name="Text 9"/>
          <p:cNvSpPr/>
          <p:nvPr/>
        </p:nvSpPr>
        <p:spPr>
          <a:xfrm>
            <a:off x="6246972" y="4742715"/>
            <a:ext cx="3736538" cy="239792"/>
          </a:xfrm>
          <a:prstGeom prst="rect">
            <a:avLst/>
          </a:prstGeom>
          <a:noFill/>
          <a:ln/>
        </p:spPr>
        <p:txBody>
          <a:bodyPr wrap="none" rtlCol="0" anchor="t"/>
          <a:lstStyle/>
          <a:p>
            <a:pPr marL="0" indent="0">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Domain Name</a:t>
            </a:r>
            <a:endParaRPr lang="en-US" sz="1600" dirty="0">
              <a:latin typeface="Times New Roman" panose="02020603050405020304" pitchFamily="18" charset="0"/>
              <a:cs typeface="Times New Roman" panose="02020603050405020304" pitchFamily="18" charset="0"/>
            </a:endParaRPr>
          </a:p>
        </p:txBody>
      </p:sp>
      <p:sp>
        <p:nvSpPr>
          <p:cNvPr id="13" name="Text 10"/>
          <p:cNvSpPr/>
          <p:nvPr/>
        </p:nvSpPr>
        <p:spPr>
          <a:xfrm>
            <a:off x="9405771" y="4280000"/>
            <a:ext cx="4330108" cy="1198959"/>
          </a:xfrm>
          <a:prstGeom prst="rect">
            <a:avLst/>
          </a:prstGeom>
          <a:noFill/>
          <a:ln/>
        </p:spPr>
        <p:txBody>
          <a:bodyPr wrap="square" rtlCol="0" anchor="t"/>
          <a:lstStyle/>
          <a:p>
            <a:pPr marL="0" indent="0" algn="just">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Legitimate websites use domain names that are relevant to their organization or brand. Phishing websites may have unusual domain names, typos, or use a different top-level domain (e.g., .com, .net, .org) than the legitimate website.</a:t>
            </a:r>
            <a:endParaRPr lang="en-US" sz="1600" dirty="0">
              <a:latin typeface="Times New Roman" panose="02020603050405020304" pitchFamily="18" charset="0"/>
              <a:cs typeface="Times New Roman" panose="02020603050405020304" pitchFamily="18" charset="0"/>
            </a:endParaRPr>
          </a:p>
        </p:txBody>
      </p:sp>
      <p:sp>
        <p:nvSpPr>
          <p:cNvPr id="14" name="Shape 11"/>
          <p:cNvSpPr/>
          <p:nvPr/>
        </p:nvSpPr>
        <p:spPr>
          <a:xfrm>
            <a:off x="6033730" y="5716174"/>
            <a:ext cx="8079819" cy="1599026"/>
          </a:xfrm>
          <a:prstGeom prst="rect">
            <a:avLst/>
          </a:prstGeom>
          <a:solidFill>
            <a:srgbClr val="FFFFFF">
              <a:alpha val="4000"/>
            </a:srgbClr>
          </a:solidFill>
          <a:ln/>
        </p:spPr>
      </p:sp>
      <p:sp>
        <p:nvSpPr>
          <p:cNvPr id="15" name="Text 12"/>
          <p:cNvSpPr/>
          <p:nvPr/>
        </p:nvSpPr>
        <p:spPr>
          <a:xfrm>
            <a:off x="6168271" y="6226163"/>
            <a:ext cx="3736538" cy="239792"/>
          </a:xfrm>
          <a:prstGeom prst="rect">
            <a:avLst/>
          </a:prstGeom>
          <a:noFill/>
          <a:ln/>
        </p:spPr>
        <p:txBody>
          <a:bodyPr wrap="none" rtlCol="0" anchor="t"/>
          <a:lstStyle/>
          <a:p>
            <a:pPr marL="0" indent="0">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Security Features</a:t>
            </a:r>
            <a:endParaRPr lang="en-US" sz="1600" dirty="0">
              <a:latin typeface="Times New Roman" panose="02020603050405020304" pitchFamily="18" charset="0"/>
              <a:cs typeface="Times New Roman" panose="02020603050405020304" pitchFamily="18" charset="0"/>
            </a:endParaRPr>
          </a:p>
        </p:txBody>
      </p:sp>
      <p:sp>
        <p:nvSpPr>
          <p:cNvPr id="16" name="Text 13"/>
          <p:cNvSpPr/>
          <p:nvPr/>
        </p:nvSpPr>
        <p:spPr>
          <a:xfrm>
            <a:off x="9486434" y="5866475"/>
            <a:ext cx="4424996" cy="959168"/>
          </a:xfrm>
          <a:prstGeom prst="rect">
            <a:avLst/>
          </a:prstGeom>
          <a:noFill/>
          <a:ln/>
        </p:spPr>
        <p:txBody>
          <a:bodyPr wrap="square" rtlCol="0" anchor="t"/>
          <a:lstStyle/>
          <a:p>
            <a:pPr marL="0" indent="0" algn="just">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Legitimate websites have security features like encryption (https), a padlock icon, and trusted security certificates. Phishing websites may lack these features or display false security indicators.</a:t>
            </a:r>
            <a:endParaRPr lang="en-US" sz="16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3000">
        <p14:reveal/>
      </p:transition>
    </mc:Choice>
    <mc:Fallback>
      <p:transition spd="slow" advClick="0" advTm="3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319849"/>
          </a:xfrm>
          <a:prstGeom prst="rect">
            <a:avLst/>
          </a:prstGeom>
          <a:solidFill>
            <a:srgbClr val="5C2438"/>
          </a:solidFill>
          <a:ln/>
        </p:spPr>
      </p:sp>
      <p:pic>
        <p:nvPicPr>
          <p:cNvPr id="4" name="Image 0" descr="preencoded.png"/>
          <p:cNvPicPr>
            <a:picLocks noChangeAspect="1"/>
          </p:cNvPicPr>
          <p:nvPr/>
        </p:nvPicPr>
        <p:blipFill>
          <a:blip r:embed="rId3"/>
          <a:stretch>
            <a:fillRect/>
          </a:stretch>
        </p:blipFill>
        <p:spPr>
          <a:xfrm>
            <a:off x="0" y="0"/>
            <a:ext cx="5486400" cy="8319849"/>
          </a:xfrm>
          <a:prstGeom prst="rect">
            <a:avLst/>
          </a:prstGeom>
        </p:spPr>
      </p:pic>
      <p:sp>
        <p:nvSpPr>
          <p:cNvPr id="5" name="Text 2"/>
          <p:cNvSpPr/>
          <p:nvPr/>
        </p:nvSpPr>
        <p:spPr>
          <a:xfrm>
            <a:off x="6010870" y="412075"/>
            <a:ext cx="7302698" cy="499586"/>
          </a:xfrm>
          <a:prstGeom prst="rect">
            <a:avLst/>
          </a:prstGeom>
          <a:noFill/>
          <a:ln/>
        </p:spPr>
        <p:txBody>
          <a:bodyPr wrap="none" rtlCol="0" anchor="t"/>
          <a:lstStyle/>
          <a:p>
            <a:pPr marL="0" indent="0">
              <a:lnSpc>
                <a:spcPts val="3934"/>
              </a:lnSpc>
              <a:buNone/>
            </a:pPr>
            <a:r>
              <a:rPr lang="en-US" sz="4000" b="1" dirty="0">
                <a:solidFill>
                  <a:srgbClr val="FFB393"/>
                </a:solidFill>
                <a:latin typeface="Times New Roman" panose="02020603050405020304" pitchFamily="18" charset="0"/>
                <a:ea typeface="Brygada 1918" pitchFamily="34" charset="-122"/>
                <a:cs typeface="Times New Roman" panose="02020603050405020304" pitchFamily="18" charset="0"/>
              </a:rPr>
              <a:t>Protecting Against Social Engineering</a:t>
            </a:r>
            <a:endParaRPr lang="en-US" sz="4000" dirty="0">
              <a:latin typeface="Times New Roman" panose="02020603050405020304" pitchFamily="18" charset="0"/>
              <a:cs typeface="Times New Roman" panose="02020603050405020304" pitchFamily="18" charset="0"/>
            </a:endParaRPr>
          </a:p>
        </p:txBody>
      </p:sp>
      <p:sp>
        <p:nvSpPr>
          <p:cNvPr id="6" name="Text 3"/>
          <p:cNvSpPr/>
          <p:nvPr/>
        </p:nvSpPr>
        <p:spPr>
          <a:xfrm>
            <a:off x="6010870" y="1136452"/>
            <a:ext cx="8095059" cy="719376"/>
          </a:xfrm>
          <a:prstGeom prst="rect">
            <a:avLst/>
          </a:prstGeom>
          <a:noFill/>
          <a:ln/>
        </p:spPr>
        <p:txBody>
          <a:bodyPr wrap="square" rtlCol="0" anchor="t"/>
          <a:lstStyle/>
          <a:p>
            <a:pPr marL="0" indent="0">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Social engineering involves manipulating individuals into giving up sensitive information or granting access to systems. It often exploits trust, curiosity, or fear. Being aware of social engineering techniques can help you protect yourself from these attacks.</a:t>
            </a:r>
            <a:endParaRPr lang="en-US" sz="1600" dirty="0">
              <a:latin typeface="Times New Roman" panose="02020603050405020304" pitchFamily="18" charset="0"/>
              <a:cs typeface="Times New Roman" panose="02020603050405020304" pitchFamily="18" charset="0"/>
            </a:endParaRPr>
          </a:p>
        </p:txBody>
      </p:sp>
      <p:sp>
        <p:nvSpPr>
          <p:cNvPr id="7" name="Shape 4"/>
          <p:cNvSpPr/>
          <p:nvPr/>
        </p:nvSpPr>
        <p:spPr>
          <a:xfrm>
            <a:off x="6226373" y="2024420"/>
            <a:ext cx="18693" cy="5883354"/>
          </a:xfrm>
          <a:prstGeom prst="roundRect">
            <a:avLst>
              <a:gd name="adj" fmla="val 144316"/>
            </a:avLst>
          </a:prstGeom>
          <a:solidFill>
            <a:srgbClr val="662E42"/>
          </a:solidFill>
          <a:ln/>
        </p:spPr>
      </p:sp>
      <p:sp>
        <p:nvSpPr>
          <p:cNvPr id="8" name="Shape 5"/>
          <p:cNvSpPr/>
          <p:nvPr/>
        </p:nvSpPr>
        <p:spPr>
          <a:xfrm>
            <a:off x="6404253" y="2352258"/>
            <a:ext cx="524470" cy="18693"/>
          </a:xfrm>
          <a:prstGeom prst="roundRect">
            <a:avLst>
              <a:gd name="adj" fmla="val 144316"/>
            </a:avLst>
          </a:prstGeom>
          <a:solidFill>
            <a:srgbClr val="662E42"/>
          </a:solidFill>
          <a:ln/>
        </p:spPr>
      </p:sp>
      <p:sp>
        <p:nvSpPr>
          <p:cNvPr id="9" name="Shape 6"/>
          <p:cNvSpPr/>
          <p:nvPr/>
        </p:nvSpPr>
        <p:spPr>
          <a:xfrm>
            <a:off x="6067068" y="2193012"/>
            <a:ext cx="337185" cy="337185"/>
          </a:xfrm>
          <a:prstGeom prst="roundRect">
            <a:avLst>
              <a:gd name="adj" fmla="val 8001"/>
            </a:avLst>
          </a:prstGeom>
          <a:solidFill>
            <a:srgbClr val="4D1529"/>
          </a:solidFill>
          <a:ln/>
        </p:spPr>
      </p:sp>
      <p:sp>
        <p:nvSpPr>
          <p:cNvPr id="10" name="Text 7"/>
          <p:cNvSpPr/>
          <p:nvPr/>
        </p:nvSpPr>
        <p:spPr>
          <a:xfrm>
            <a:off x="6175653" y="2241709"/>
            <a:ext cx="119896" cy="239792"/>
          </a:xfrm>
          <a:prstGeom prst="rect">
            <a:avLst/>
          </a:prstGeom>
          <a:noFill/>
          <a:ln/>
        </p:spPr>
        <p:txBody>
          <a:bodyPr wrap="none" rtlCol="0" anchor="t"/>
          <a:lstStyle/>
          <a:p>
            <a:pPr marL="0" indent="0" algn="ctr">
              <a:lnSpc>
                <a:spcPts val="1888"/>
              </a:lnSpc>
              <a:buNone/>
            </a:pPr>
            <a:r>
              <a:rPr lang="en-US" sz="2800" b="1" dirty="0">
                <a:solidFill>
                  <a:srgbClr val="F4CAB8"/>
                </a:solidFill>
                <a:latin typeface="Times New Roman" panose="02020603050405020304" pitchFamily="18" charset="0"/>
                <a:ea typeface="Brygada 1918" pitchFamily="34" charset="-122"/>
                <a:cs typeface="Times New Roman" panose="02020603050405020304" pitchFamily="18" charset="0"/>
              </a:rPr>
              <a:t>1</a:t>
            </a:r>
            <a:endParaRPr lang="en-US" sz="2800" dirty="0">
              <a:latin typeface="Times New Roman" panose="02020603050405020304" pitchFamily="18" charset="0"/>
              <a:cs typeface="Times New Roman" panose="02020603050405020304" pitchFamily="18" charset="0"/>
            </a:endParaRPr>
          </a:p>
        </p:txBody>
      </p:sp>
      <p:sp>
        <p:nvSpPr>
          <p:cNvPr id="11" name="Text 8"/>
          <p:cNvSpPr/>
          <p:nvPr/>
        </p:nvSpPr>
        <p:spPr>
          <a:xfrm>
            <a:off x="7059930" y="2174200"/>
            <a:ext cx="1998226" cy="249674"/>
          </a:xfrm>
          <a:prstGeom prst="rect">
            <a:avLst/>
          </a:prstGeom>
          <a:noFill/>
          <a:ln/>
        </p:spPr>
        <p:txBody>
          <a:bodyPr wrap="none" rtlCol="0" anchor="t"/>
          <a:lstStyle/>
          <a:p>
            <a:pPr marL="0" indent="0" algn="l">
              <a:lnSpc>
                <a:spcPts val="1967"/>
              </a:lnSpc>
              <a:buNone/>
            </a:pPr>
            <a:r>
              <a:rPr lang="en-US" sz="2000" b="1" dirty="0">
                <a:solidFill>
                  <a:srgbClr val="F4CAB8"/>
                </a:solidFill>
                <a:latin typeface="Times New Roman" panose="02020603050405020304" pitchFamily="18" charset="0"/>
                <a:ea typeface="Brygada 1918" pitchFamily="34" charset="-122"/>
                <a:cs typeface="Times New Roman" panose="02020603050405020304" pitchFamily="18" charset="0"/>
              </a:rPr>
              <a:t>Be Skeptical</a:t>
            </a:r>
            <a:endParaRPr lang="en-US" sz="2000" dirty="0">
              <a:latin typeface="Times New Roman" panose="02020603050405020304" pitchFamily="18" charset="0"/>
              <a:cs typeface="Times New Roman" panose="02020603050405020304" pitchFamily="18" charset="0"/>
            </a:endParaRPr>
          </a:p>
        </p:txBody>
      </p:sp>
      <p:sp>
        <p:nvSpPr>
          <p:cNvPr id="12" name="Text 9"/>
          <p:cNvSpPr/>
          <p:nvPr/>
        </p:nvSpPr>
        <p:spPr>
          <a:xfrm>
            <a:off x="7059930" y="2513767"/>
            <a:ext cx="7046000" cy="719376"/>
          </a:xfrm>
          <a:prstGeom prst="rect">
            <a:avLst/>
          </a:prstGeom>
          <a:noFill/>
          <a:ln/>
        </p:spPr>
        <p:txBody>
          <a:bodyPr wrap="square" rtlCol="0" anchor="t"/>
          <a:lstStyle/>
          <a:p>
            <a:pPr marL="0" indent="0" algn="l">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Always be skeptical of requests for information, especially if they are unsolicited or unexpected. Don't be afraid to question the legitimacy of requests, especially if they seem suspicious.</a:t>
            </a:r>
            <a:endParaRPr lang="en-US" sz="1600" dirty="0">
              <a:latin typeface="Times New Roman" panose="02020603050405020304" pitchFamily="18" charset="0"/>
              <a:cs typeface="Times New Roman" panose="02020603050405020304" pitchFamily="18" charset="0"/>
            </a:endParaRPr>
          </a:p>
        </p:txBody>
      </p:sp>
      <p:sp>
        <p:nvSpPr>
          <p:cNvPr id="13" name="Shape 10"/>
          <p:cNvSpPr/>
          <p:nvPr/>
        </p:nvSpPr>
        <p:spPr>
          <a:xfrm>
            <a:off x="6404253" y="3860542"/>
            <a:ext cx="524470" cy="18693"/>
          </a:xfrm>
          <a:prstGeom prst="roundRect">
            <a:avLst>
              <a:gd name="adj" fmla="val 144316"/>
            </a:avLst>
          </a:prstGeom>
          <a:solidFill>
            <a:srgbClr val="662E42"/>
          </a:solidFill>
          <a:ln/>
        </p:spPr>
      </p:sp>
      <p:sp>
        <p:nvSpPr>
          <p:cNvPr id="14" name="Shape 11"/>
          <p:cNvSpPr/>
          <p:nvPr/>
        </p:nvSpPr>
        <p:spPr>
          <a:xfrm>
            <a:off x="6067068" y="3701296"/>
            <a:ext cx="337185" cy="337185"/>
          </a:xfrm>
          <a:prstGeom prst="roundRect">
            <a:avLst>
              <a:gd name="adj" fmla="val 8001"/>
            </a:avLst>
          </a:prstGeom>
          <a:solidFill>
            <a:srgbClr val="4D1529"/>
          </a:solidFill>
          <a:ln/>
        </p:spPr>
      </p:sp>
      <p:sp>
        <p:nvSpPr>
          <p:cNvPr id="15" name="Text 12"/>
          <p:cNvSpPr/>
          <p:nvPr/>
        </p:nvSpPr>
        <p:spPr>
          <a:xfrm>
            <a:off x="6167318" y="3749993"/>
            <a:ext cx="136684" cy="239792"/>
          </a:xfrm>
          <a:prstGeom prst="rect">
            <a:avLst/>
          </a:prstGeom>
          <a:noFill/>
          <a:ln/>
        </p:spPr>
        <p:txBody>
          <a:bodyPr wrap="none" rtlCol="0" anchor="t"/>
          <a:lstStyle/>
          <a:p>
            <a:pPr marL="0" indent="0" algn="ctr">
              <a:lnSpc>
                <a:spcPts val="1888"/>
              </a:lnSpc>
              <a:buNone/>
            </a:pPr>
            <a:r>
              <a:rPr lang="en-US" sz="2800" b="1" dirty="0">
                <a:solidFill>
                  <a:srgbClr val="F4CAB8"/>
                </a:solidFill>
                <a:latin typeface="Times New Roman" panose="02020603050405020304" pitchFamily="18" charset="0"/>
                <a:ea typeface="Brygada 1918" pitchFamily="34" charset="-122"/>
                <a:cs typeface="Times New Roman" panose="02020603050405020304" pitchFamily="18" charset="0"/>
              </a:rPr>
              <a:t>2</a:t>
            </a:r>
            <a:endParaRPr lang="en-US" sz="2800" dirty="0">
              <a:latin typeface="Times New Roman" panose="02020603050405020304" pitchFamily="18" charset="0"/>
              <a:cs typeface="Times New Roman" panose="02020603050405020304" pitchFamily="18" charset="0"/>
            </a:endParaRPr>
          </a:p>
        </p:txBody>
      </p:sp>
      <p:sp>
        <p:nvSpPr>
          <p:cNvPr id="16" name="Text 13"/>
          <p:cNvSpPr/>
          <p:nvPr/>
        </p:nvSpPr>
        <p:spPr>
          <a:xfrm>
            <a:off x="7059930" y="3682484"/>
            <a:ext cx="1998226" cy="249674"/>
          </a:xfrm>
          <a:prstGeom prst="rect">
            <a:avLst/>
          </a:prstGeom>
          <a:noFill/>
          <a:ln/>
        </p:spPr>
        <p:txBody>
          <a:bodyPr wrap="none" rtlCol="0" anchor="t"/>
          <a:lstStyle/>
          <a:p>
            <a:pPr marL="0" indent="0" algn="l">
              <a:lnSpc>
                <a:spcPts val="1967"/>
              </a:lnSpc>
              <a:buNone/>
            </a:pPr>
            <a:r>
              <a:rPr lang="en-US" sz="2000" b="1" dirty="0">
                <a:solidFill>
                  <a:srgbClr val="F4CAB8"/>
                </a:solidFill>
                <a:latin typeface="Times New Roman" panose="02020603050405020304" pitchFamily="18" charset="0"/>
                <a:ea typeface="Brygada 1918" pitchFamily="34" charset="-122"/>
                <a:cs typeface="Times New Roman" panose="02020603050405020304" pitchFamily="18" charset="0"/>
              </a:rPr>
              <a:t>Verify Information</a:t>
            </a:r>
            <a:endParaRPr lang="en-US" sz="2000" dirty="0">
              <a:latin typeface="Times New Roman" panose="02020603050405020304" pitchFamily="18" charset="0"/>
              <a:cs typeface="Times New Roman" panose="02020603050405020304" pitchFamily="18" charset="0"/>
            </a:endParaRPr>
          </a:p>
        </p:txBody>
      </p:sp>
      <p:sp>
        <p:nvSpPr>
          <p:cNvPr id="17" name="Text 14"/>
          <p:cNvSpPr/>
          <p:nvPr/>
        </p:nvSpPr>
        <p:spPr>
          <a:xfrm>
            <a:off x="7059930" y="4022050"/>
            <a:ext cx="7046000" cy="719376"/>
          </a:xfrm>
          <a:prstGeom prst="rect">
            <a:avLst/>
          </a:prstGeom>
          <a:noFill/>
          <a:ln/>
        </p:spPr>
        <p:txBody>
          <a:bodyPr wrap="square" rtlCol="0" anchor="t"/>
          <a:lstStyle/>
          <a:p>
            <a:pPr marL="0" indent="0" algn="l">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Before providing any sensitive information, always verify the request. If someone is claiming to be from a trusted organization, contact them directly through their official channels to confirm the request.</a:t>
            </a:r>
            <a:endParaRPr lang="en-US" sz="1600" dirty="0">
              <a:latin typeface="Times New Roman" panose="02020603050405020304" pitchFamily="18" charset="0"/>
              <a:cs typeface="Times New Roman" panose="02020603050405020304" pitchFamily="18" charset="0"/>
            </a:endParaRPr>
          </a:p>
        </p:txBody>
      </p:sp>
      <p:sp>
        <p:nvSpPr>
          <p:cNvPr id="18" name="Shape 15"/>
          <p:cNvSpPr/>
          <p:nvPr/>
        </p:nvSpPr>
        <p:spPr>
          <a:xfrm>
            <a:off x="6404253" y="5368826"/>
            <a:ext cx="524470" cy="18693"/>
          </a:xfrm>
          <a:prstGeom prst="roundRect">
            <a:avLst>
              <a:gd name="adj" fmla="val 144316"/>
            </a:avLst>
          </a:prstGeom>
          <a:solidFill>
            <a:srgbClr val="662E42"/>
          </a:solidFill>
          <a:ln/>
        </p:spPr>
      </p:sp>
      <p:sp>
        <p:nvSpPr>
          <p:cNvPr id="19" name="Shape 16"/>
          <p:cNvSpPr/>
          <p:nvPr/>
        </p:nvSpPr>
        <p:spPr>
          <a:xfrm>
            <a:off x="6067068" y="5209580"/>
            <a:ext cx="337185" cy="337185"/>
          </a:xfrm>
          <a:prstGeom prst="roundRect">
            <a:avLst>
              <a:gd name="adj" fmla="val 8001"/>
            </a:avLst>
          </a:prstGeom>
          <a:solidFill>
            <a:srgbClr val="4D1529"/>
          </a:solidFill>
          <a:ln/>
        </p:spPr>
      </p:sp>
      <p:sp>
        <p:nvSpPr>
          <p:cNvPr id="20" name="Text 17"/>
          <p:cNvSpPr/>
          <p:nvPr/>
        </p:nvSpPr>
        <p:spPr>
          <a:xfrm>
            <a:off x="6162556" y="5258276"/>
            <a:ext cx="146209" cy="239792"/>
          </a:xfrm>
          <a:prstGeom prst="rect">
            <a:avLst/>
          </a:prstGeom>
          <a:noFill/>
          <a:ln/>
        </p:spPr>
        <p:txBody>
          <a:bodyPr wrap="none" rtlCol="0" anchor="t"/>
          <a:lstStyle/>
          <a:p>
            <a:pPr marL="0" indent="0" algn="ctr">
              <a:lnSpc>
                <a:spcPts val="1888"/>
              </a:lnSpc>
              <a:buNone/>
            </a:pPr>
            <a:r>
              <a:rPr lang="en-US" sz="2800" b="1" dirty="0">
                <a:solidFill>
                  <a:srgbClr val="F4CAB8"/>
                </a:solidFill>
                <a:latin typeface="Times New Roman" panose="02020603050405020304" pitchFamily="18" charset="0"/>
                <a:ea typeface="Brygada 1918" pitchFamily="34" charset="-122"/>
                <a:cs typeface="Times New Roman" panose="02020603050405020304" pitchFamily="18" charset="0"/>
              </a:rPr>
              <a:t>3</a:t>
            </a:r>
            <a:endParaRPr lang="en-US" sz="2800" dirty="0">
              <a:latin typeface="Times New Roman" panose="02020603050405020304" pitchFamily="18" charset="0"/>
              <a:cs typeface="Times New Roman" panose="02020603050405020304" pitchFamily="18" charset="0"/>
            </a:endParaRPr>
          </a:p>
        </p:txBody>
      </p:sp>
      <p:sp>
        <p:nvSpPr>
          <p:cNvPr id="21" name="Text 18"/>
          <p:cNvSpPr/>
          <p:nvPr/>
        </p:nvSpPr>
        <p:spPr>
          <a:xfrm>
            <a:off x="7059930" y="5190768"/>
            <a:ext cx="1998226" cy="249674"/>
          </a:xfrm>
          <a:prstGeom prst="rect">
            <a:avLst/>
          </a:prstGeom>
          <a:noFill/>
          <a:ln/>
        </p:spPr>
        <p:txBody>
          <a:bodyPr wrap="none" rtlCol="0" anchor="t"/>
          <a:lstStyle/>
          <a:p>
            <a:pPr marL="0" indent="0" algn="l">
              <a:lnSpc>
                <a:spcPts val="1967"/>
              </a:lnSpc>
              <a:buNone/>
            </a:pPr>
            <a:r>
              <a:rPr lang="en-US" sz="2000" b="1" dirty="0">
                <a:solidFill>
                  <a:srgbClr val="F4CAB8"/>
                </a:solidFill>
                <a:latin typeface="Times New Roman" panose="02020603050405020304" pitchFamily="18" charset="0"/>
                <a:ea typeface="Brygada 1918" pitchFamily="34" charset="-122"/>
                <a:cs typeface="Times New Roman" panose="02020603050405020304" pitchFamily="18" charset="0"/>
              </a:rPr>
              <a:t>Educate Yourself</a:t>
            </a:r>
            <a:endParaRPr lang="en-US" sz="2000" dirty="0">
              <a:latin typeface="Times New Roman" panose="02020603050405020304" pitchFamily="18" charset="0"/>
              <a:cs typeface="Times New Roman" panose="02020603050405020304" pitchFamily="18" charset="0"/>
            </a:endParaRPr>
          </a:p>
        </p:txBody>
      </p:sp>
      <p:sp>
        <p:nvSpPr>
          <p:cNvPr id="22" name="Text 19"/>
          <p:cNvSpPr/>
          <p:nvPr/>
        </p:nvSpPr>
        <p:spPr>
          <a:xfrm>
            <a:off x="7059930" y="5530334"/>
            <a:ext cx="7046000" cy="719376"/>
          </a:xfrm>
          <a:prstGeom prst="rect">
            <a:avLst/>
          </a:prstGeom>
          <a:noFill/>
          <a:ln/>
        </p:spPr>
        <p:txBody>
          <a:bodyPr wrap="square" rtlCol="0" anchor="t"/>
          <a:lstStyle/>
          <a:p>
            <a:pPr marL="0" indent="0" algn="l">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Stay informed about social engineering tactics and learn how to recognize these attempts. Be aware of common social engineering techniques, such as phishing, bait-and-switch, and impersonation.</a:t>
            </a:r>
            <a:endParaRPr lang="en-US" sz="1600" dirty="0">
              <a:latin typeface="Times New Roman" panose="02020603050405020304" pitchFamily="18" charset="0"/>
              <a:cs typeface="Times New Roman" panose="02020603050405020304" pitchFamily="18" charset="0"/>
            </a:endParaRPr>
          </a:p>
        </p:txBody>
      </p:sp>
      <p:sp>
        <p:nvSpPr>
          <p:cNvPr id="23" name="Shape 20"/>
          <p:cNvSpPr/>
          <p:nvPr/>
        </p:nvSpPr>
        <p:spPr>
          <a:xfrm>
            <a:off x="6404253" y="6877110"/>
            <a:ext cx="524470" cy="18693"/>
          </a:xfrm>
          <a:prstGeom prst="roundRect">
            <a:avLst>
              <a:gd name="adj" fmla="val 144316"/>
            </a:avLst>
          </a:prstGeom>
          <a:solidFill>
            <a:srgbClr val="662E42"/>
          </a:solidFill>
          <a:ln/>
        </p:spPr>
      </p:sp>
      <p:sp>
        <p:nvSpPr>
          <p:cNvPr id="24" name="Shape 21"/>
          <p:cNvSpPr/>
          <p:nvPr/>
        </p:nvSpPr>
        <p:spPr>
          <a:xfrm>
            <a:off x="6067068" y="6717863"/>
            <a:ext cx="337185" cy="337185"/>
          </a:xfrm>
          <a:prstGeom prst="roundRect">
            <a:avLst>
              <a:gd name="adj" fmla="val 8001"/>
            </a:avLst>
          </a:prstGeom>
          <a:solidFill>
            <a:srgbClr val="4D1529"/>
          </a:solidFill>
          <a:ln/>
        </p:spPr>
      </p:sp>
      <p:sp>
        <p:nvSpPr>
          <p:cNvPr id="25" name="Text 22"/>
          <p:cNvSpPr/>
          <p:nvPr/>
        </p:nvSpPr>
        <p:spPr>
          <a:xfrm>
            <a:off x="6160056" y="6766560"/>
            <a:ext cx="151090" cy="239792"/>
          </a:xfrm>
          <a:prstGeom prst="rect">
            <a:avLst/>
          </a:prstGeom>
          <a:noFill/>
          <a:ln/>
        </p:spPr>
        <p:txBody>
          <a:bodyPr wrap="none" rtlCol="0" anchor="t"/>
          <a:lstStyle/>
          <a:p>
            <a:pPr marL="0" indent="0" algn="ctr">
              <a:lnSpc>
                <a:spcPts val="1888"/>
              </a:lnSpc>
              <a:buNone/>
            </a:pPr>
            <a:r>
              <a:rPr lang="en-US" sz="2800" b="1" dirty="0">
                <a:solidFill>
                  <a:srgbClr val="F4CAB8"/>
                </a:solidFill>
                <a:latin typeface="Times New Roman" panose="02020603050405020304" pitchFamily="18" charset="0"/>
                <a:ea typeface="Brygada 1918" pitchFamily="34" charset="-122"/>
                <a:cs typeface="Times New Roman" panose="02020603050405020304" pitchFamily="18" charset="0"/>
              </a:rPr>
              <a:t>4</a:t>
            </a:r>
            <a:endParaRPr lang="en-US" sz="2800" dirty="0">
              <a:latin typeface="Times New Roman" panose="02020603050405020304" pitchFamily="18" charset="0"/>
              <a:cs typeface="Times New Roman" panose="02020603050405020304" pitchFamily="18" charset="0"/>
            </a:endParaRPr>
          </a:p>
        </p:txBody>
      </p:sp>
      <p:sp>
        <p:nvSpPr>
          <p:cNvPr id="26" name="Text 23"/>
          <p:cNvSpPr/>
          <p:nvPr/>
        </p:nvSpPr>
        <p:spPr>
          <a:xfrm>
            <a:off x="7059930" y="6699052"/>
            <a:ext cx="2536388" cy="249674"/>
          </a:xfrm>
          <a:prstGeom prst="rect">
            <a:avLst/>
          </a:prstGeom>
          <a:noFill/>
          <a:ln/>
        </p:spPr>
        <p:txBody>
          <a:bodyPr wrap="none" rtlCol="0" anchor="t"/>
          <a:lstStyle/>
          <a:p>
            <a:pPr marL="0" indent="0" algn="l">
              <a:lnSpc>
                <a:spcPts val="1967"/>
              </a:lnSpc>
              <a:buNone/>
            </a:pPr>
            <a:r>
              <a:rPr lang="en-US" sz="2000" b="1" dirty="0">
                <a:solidFill>
                  <a:srgbClr val="F4CAB8"/>
                </a:solidFill>
                <a:latin typeface="Times New Roman" panose="02020603050405020304" pitchFamily="18" charset="0"/>
                <a:ea typeface="Brygada 1918" pitchFamily="34" charset="-122"/>
                <a:cs typeface="Times New Roman" panose="02020603050405020304" pitchFamily="18" charset="0"/>
              </a:rPr>
              <a:t>Report Suspicious Activity</a:t>
            </a:r>
            <a:endParaRPr lang="en-US" sz="2000" dirty="0">
              <a:latin typeface="Times New Roman" panose="02020603050405020304" pitchFamily="18" charset="0"/>
              <a:cs typeface="Times New Roman" panose="02020603050405020304" pitchFamily="18" charset="0"/>
            </a:endParaRPr>
          </a:p>
        </p:txBody>
      </p:sp>
      <p:sp>
        <p:nvSpPr>
          <p:cNvPr id="27" name="Text 24"/>
          <p:cNvSpPr/>
          <p:nvPr/>
        </p:nvSpPr>
        <p:spPr>
          <a:xfrm>
            <a:off x="7059930" y="7038618"/>
            <a:ext cx="7046000" cy="719376"/>
          </a:xfrm>
          <a:prstGeom prst="rect">
            <a:avLst/>
          </a:prstGeom>
          <a:noFill/>
          <a:ln/>
        </p:spPr>
        <p:txBody>
          <a:bodyPr wrap="square" rtlCol="0" anchor="t"/>
          <a:lstStyle/>
          <a:p>
            <a:pPr marL="0" indent="0" algn="l">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If you encounter a suspicious request or communication, report it to the appropriate authorities or the organization in question. Sharing information about potential scams can help protect others from falling victim.</a:t>
            </a:r>
            <a:endParaRPr lang="en-US" sz="16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3000">
        <p14:reveal/>
      </p:transition>
    </mc:Choice>
    <mc:Fallback>
      <p:transition spd="slow" advClick="0" advTm="3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120" y="283772"/>
            <a:ext cx="14630400" cy="8271034"/>
          </a:xfrm>
          <a:prstGeom prst="rect">
            <a:avLst/>
          </a:prstGeom>
          <a:solidFill>
            <a:srgbClr val="5C2438"/>
          </a:solidFill>
          <a:ln/>
        </p:spPr>
      </p:sp>
      <p:pic>
        <p:nvPicPr>
          <p:cNvPr id="4" name="Image 0" descr="preencoded.png"/>
          <p:cNvPicPr>
            <a:picLocks noChangeAspect="1"/>
          </p:cNvPicPr>
          <p:nvPr/>
        </p:nvPicPr>
        <p:blipFill>
          <a:blip r:embed="rId3"/>
          <a:stretch>
            <a:fillRect/>
          </a:stretch>
        </p:blipFill>
        <p:spPr>
          <a:xfrm>
            <a:off x="0" y="0"/>
            <a:ext cx="14630400" cy="1873329"/>
          </a:xfrm>
          <a:prstGeom prst="rect">
            <a:avLst/>
          </a:prstGeom>
        </p:spPr>
      </p:pic>
      <p:sp>
        <p:nvSpPr>
          <p:cNvPr id="5" name="Text 2"/>
          <p:cNvSpPr/>
          <p:nvPr/>
        </p:nvSpPr>
        <p:spPr>
          <a:xfrm>
            <a:off x="2029658" y="2027930"/>
            <a:ext cx="6251377" cy="499586"/>
          </a:xfrm>
          <a:prstGeom prst="rect">
            <a:avLst/>
          </a:prstGeom>
          <a:noFill/>
          <a:ln/>
        </p:spPr>
        <p:txBody>
          <a:bodyPr wrap="none" rtlCol="0" anchor="t"/>
          <a:lstStyle/>
          <a:p>
            <a:pPr marL="0" indent="0">
              <a:lnSpc>
                <a:spcPts val="3934"/>
              </a:lnSpc>
              <a:buNone/>
            </a:pPr>
            <a:r>
              <a:rPr lang="en-US" sz="4000" b="1" dirty="0">
                <a:solidFill>
                  <a:srgbClr val="FFB393"/>
                </a:solidFill>
                <a:latin typeface="Times New Roman" panose="02020603050405020304" pitchFamily="18" charset="0"/>
                <a:ea typeface="Brygada 1918" pitchFamily="34" charset="-122"/>
                <a:cs typeface="Times New Roman" panose="02020603050405020304" pitchFamily="18" charset="0"/>
              </a:rPr>
              <a:t>Best Practices for Email Security</a:t>
            </a:r>
            <a:endParaRPr lang="en-US" sz="4000" dirty="0">
              <a:latin typeface="Times New Roman" panose="02020603050405020304" pitchFamily="18" charset="0"/>
              <a:cs typeface="Times New Roman" panose="02020603050405020304" pitchFamily="18" charset="0"/>
            </a:endParaRPr>
          </a:p>
        </p:txBody>
      </p:sp>
      <p:sp>
        <p:nvSpPr>
          <p:cNvPr id="6" name="Text 3"/>
          <p:cNvSpPr/>
          <p:nvPr/>
        </p:nvSpPr>
        <p:spPr>
          <a:xfrm>
            <a:off x="2029658" y="2801566"/>
            <a:ext cx="10570964" cy="479584"/>
          </a:xfrm>
          <a:prstGeom prst="rect">
            <a:avLst/>
          </a:prstGeom>
          <a:noFill/>
          <a:ln/>
        </p:spPr>
        <p:txBody>
          <a:bodyPr wrap="square" rtlCol="0" anchor="t"/>
          <a:lstStyle/>
          <a:p>
            <a:pPr marL="0" indent="0">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Implementing strong email security practices is crucial for safeguarding your data and protecting yourself from phishing attacks. By following these best practices, you can significantly reduce your risk of falling victim to these threats.</a:t>
            </a:r>
            <a:endParaRPr lang="en-US" sz="1600" dirty="0">
              <a:latin typeface="Times New Roman" panose="02020603050405020304" pitchFamily="18" charset="0"/>
              <a:cs typeface="Times New Roman" panose="02020603050405020304" pitchFamily="18" charset="0"/>
            </a:endParaRPr>
          </a:p>
        </p:txBody>
      </p:sp>
      <p:pic>
        <p:nvPicPr>
          <p:cNvPr id="7" name="Image 1" descr="preencoded.png"/>
          <p:cNvPicPr>
            <a:picLocks noChangeAspect="1"/>
          </p:cNvPicPr>
          <p:nvPr/>
        </p:nvPicPr>
        <p:blipFill>
          <a:blip r:embed="rId4"/>
          <a:stretch>
            <a:fillRect/>
          </a:stretch>
        </p:blipFill>
        <p:spPr>
          <a:xfrm>
            <a:off x="1688426" y="3643966"/>
            <a:ext cx="2642711" cy="599480"/>
          </a:xfrm>
          <a:prstGeom prst="rect">
            <a:avLst/>
          </a:prstGeom>
        </p:spPr>
      </p:pic>
      <p:sp>
        <p:nvSpPr>
          <p:cNvPr id="8" name="Text 4"/>
          <p:cNvSpPr/>
          <p:nvPr/>
        </p:nvSpPr>
        <p:spPr>
          <a:xfrm>
            <a:off x="1657313" y="4482227"/>
            <a:ext cx="2151698" cy="249674"/>
          </a:xfrm>
          <a:prstGeom prst="rect">
            <a:avLst/>
          </a:prstGeom>
          <a:noFill/>
          <a:ln/>
        </p:spPr>
        <p:txBody>
          <a:bodyPr wrap="none" rtlCol="0" anchor="t"/>
          <a:lstStyle/>
          <a:p>
            <a:pPr marL="0" indent="0" algn="l">
              <a:lnSpc>
                <a:spcPts val="1967"/>
              </a:lnSpc>
              <a:buNone/>
            </a:pPr>
            <a:r>
              <a:rPr lang="en-US" sz="2000" b="1" dirty="0">
                <a:solidFill>
                  <a:srgbClr val="F4CAB8"/>
                </a:solidFill>
                <a:latin typeface="Times New Roman" panose="02020603050405020304" pitchFamily="18" charset="0"/>
                <a:ea typeface="Brygada 1918" pitchFamily="34" charset="-122"/>
                <a:cs typeface="Times New Roman" panose="02020603050405020304" pitchFamily="18" charset="0"/>
              </a:rPr>
              <a:t>Use a Strong Password</a:t>
            </a:r>
            <a:endParaRPr lang="en-US" sz="2000" dirty="0">
              <a:latin typeface="Times New Roman" panose="02020603050405020304" pitchFamily="18" charset="0"/>
              <a:cs typeface="Times New Roman" panose="02020603050405020304" pitchFamily="18" charset="0"/>
            </a:endParaRPr>
          </a:p>
        </p:txBody>
      </p:sp>
      <p:sp>
        <p:nvSpPr>
          <p:cNvPr id="9" name="Text 5"/>
          <p:cNvSpPr/>
          <p:nvPr/>
        </p:nvSpPr>
        <p:spPr>
          <a:xfrm>
            <a:off x="1557666" y="5254168"/>
            <a:ext cx="2895063" cy="2158127"/>
          </a:xfrm>
          <a:prstGeom prst="rect">
            <a:avLst/>
          </a:prstGeom>
          <a:noFill/>
          <a:ln/>
        </p:spPr>
        <p:txBody>
          <a:bodyPr wrap="square" rtlCol="0" anchor="t"/>
          <a:lstStyle/>
          <a:p>
            <a:pPr marL="0" indent="0" algn="just">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Create a strong, unique password for your email account that is at least 12 characters long and combines uppercase and lowercase letters, numbers, and symbols. Avoid using personal information or easily guessable phrases.</a:t>
            </a:r>
            <a:endParaRPr lang="en-US" sz="1600" dirty="0">
              <a:latin typeface="Times New Roman" panose="02020603050405020304" pitchFamily="18" charset="0"/>
              <a:cs typeface="Times New Roman" panose="02020603050405020304" pitchFamily="18" charset="0"/>
            </a:endParaRPr>
          </a:p>
        </p:txBody>
      </p:sp>
      <p:pic>
        <p:nvPicPr>
          <p:cNvPr id="10" name="Image 2" descr="preencoded.png"/>
          <p:cNvPicPr>
            <a:picLocks noChangeAspect="1"/>
          </p:cNvPicPr>
          <p:nvPr/>
        </p:nvPicPr>
        <p:blipFill>
          <a:blip r:embed="rId5"/>
          <a:stretch>
            <a:fillRect/>
          </a:stretch>
        </p:blipFill>
        <p:spPr>
          <a:xfrm>
            <a:off x="4672369" y="3643966"/>
            <a:ext cx="2642711" cy="599480"/>
          </a:xfrm>
          <a:prstGeom prst="rect">
            <a:avLst/>
          </a:prstGeom>
        </p:spPr>
      </p:pic>
      <p:sp>
        <p:nvSpPr>
          <p:cNvPr id="11" name="Text 6"/>
          <p:cNvSpPr/>
          <p:nvPr/>
        </p:nvSpPr>
        <p:spPr>
          <a:xfrm>
            <a:off x="4822150" y="4482227"/>
            <a:ext cx="2343150" cy="499348"/>
          </a:xfrm>
          <a:prstGeom prst="rect">
            <a:avLst/>
          </a:prstGeom>
          <a:noFill/>
          <a:ln/>
        </p:spPr>
        <p:txBody>
          <a:bodyPr wrap="square" rtlCol="0" anchor="t"/>
          <a:lstStyle/>
          <a:p>
            <a:pPr marL="0" indent="0" algn="l">
              <a:lnSpc>
                <a:spcPts val="1967"/>
              </a:lnSpc>
              <a:buNone/>
            </a:pPr>
            <a:r>
              <a:rPr lang="en-US" sz="2000" b="1" dirty="0">
                <a:solidFill>
                  <a:srgbClr val="F4CAB8"/>
                </a:solidFill>
                <a:latin typeface="Times New Roman" panose="02020603050405020304" pitchFamily="18" charset="0"/>
                <a:ea typeface="Brygada 1918" pitchFamily="34" charset="-122"/>
                <a:cs typeface="Times New Roman" panose="02020603050405020304" pitchFamily="18" charset="0"/>
              </a:rPr>
              <a:t>Enable Two-Factor Authentication</a:t>
            </a:r>
            <a:endParaRPr lang="en-US" sz="2000" dirty="0">
              <a:latin typeface="Times New Roman" panose="02020603050405020304" pitchFamily="18" charset="0"/>
              <a:cs typeface="Times New Roman" panose="02020603050405020304" pitchFamily="18" charset="0"/>
            </a:endParaRPr>
          </a:p>
        </p:txBody>
      </p:sp>
      <p:sp>
        <p:nvSpPr>
          <p:cNvPr id="12" name="Text 7"/>
          <p:cNvSpPr/>
          <p:nvPr/>
        </p:nvSpPr>
        <p:spPr>
          <a:xfrm>
            <a:off x="4564813" y="5238766"/>
            <a:ext cx="2857821" cy="2637711"/>
          </a:xfrm>
          <a:prstGeom prst="rect">
            <a:avLst/>
          </a:prstGeom>
          <a:noFill/>
          <a:ln/>
        </p:spPr>
        <p:txBody>
          <a:bodyPr wrap="square" rtlCol="0" anchor="t"/>
          <a:lstStyle/>
          <a:p>
            <a:pPr marL="0" indent="0" algn="just">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Two-factor authentication adds an extra layer of security by requiring a second form of verification, such as a code sent to your phone or a security key, in addition to your password. This makes it significantly harder for attackers to access your account even if they have your password.</a:t>
            </a:r>
            <a:endParaRPr lang="en-US" sz="1600" dirty="0">
              <a:latin typeface="Times New Roman" panose="02020603050405020304" pitchFamily="18" charset="0"/>
              <a:cs typeface="Times New Roman" panose="02020603050405020304" pitchFamily="18" charset="0"/>
            </a:endParaRPr>
          </a:p>
        </p:txBody>
      </p:sp>
      <p:pic>
        <p:nvPicPr>
          <p:cNvPr id="13" name="Image 3" descr="preencoded.png"/>
          <p:cNvPicPr>
            <a:picLocks noChangeAspect="1"/>
          </p:cNvPicPr>
          <p:nvPr/>
        </p:nvPicPr>
        <p:blipFill>
          <a:blip r:embed="rId6"/>
          <a:stretch>
            <a:fillRect/>
          </a:stretch>
        </p:blipFill>
        <p:spPr>
          <a:xfrm>
            <a:off x="7667980" y="3643966"/>
            <a:ext cx="2642711" cy="599480"/>
          </a:xfrm>
          <a:prstGeom prst="rect">
            <a:avLst/>
          </a:prstGeom>
        </p:spPr>
      </p:pic>
      <p:sp>
        <p:nvSpPr>
          <p:cNvPr id="14" name="Text 8"/>
          <p:cNvSpPr/>
          <p:nvPr/>
        </p:nvSpPr>
        <p:spPr>
          <a:xfrm>
            <a:off x="7699537" y="4482227"/>
            <a:ext cx="2742625" cy="499348"/>
          </a:xfrm>
          <a:prstGeom prst="rect">
            <a:avLst/>
          </a:prstGeom>
          <a:noFill/>
          <a:ln/>
        </p:spPr>
        <p:txBody>
          <a:bodyPr wrap="square" rtlCol="0" anchor="t"/>
          <a:lstStyle/>
          <a:p>
            <a:pPr marL="0" indent="0" algn="l">
              <a:lnSpc>
                <a:spcPts val="1967"/>
              </a:lnSpc>
              <a:buNone/>
            </a:pPr>
            <a:r>
              <a:rPr lang="en-US" sz="2000" b="1" dirty="0">
                <a:solidFill>
                  <a:srgbClr val="F4CAB8"/>
                </a:solidFill>
                <a:latin typeface="Times New Roman" panose="02020603050405020304" pitchFamily="18" charset="0"/>
                <a:ea typeface="Brygada 1918" pitchFamily="34" charset="-122"/>
                <a:cs typeface="Times New Roman" panose="02020603050405020304" pitchFamily="18" charset="0"/>
              </a:rPr>
              <a:t>Be Cautious of Attachments and Links</a:t>
            </a:r>
            <a:endParaRPr lang="en-US" sz="2000" dirty="0">
              <a:latin typeface="Times New Roman" panose="02020603050405020304" pitchFamily="18" charset="0"/>
              <a:cs typeface="Times New Roman" panose="02020603050405020304" pitchFamily="18" charset="0"/>
            </a:endParaRPr>
          </a:p>
        </p:txBody>
      </p:sp>
      <p:sp>
        <p:nvSpPr>
          <p:cNvPr id="15" name="Text 9"/>
          <p:cNvSpPr/>
          <p:nvPr/>
        </p:nvSpPr>
        <p:spPr>
          <a:xfrm>
            <a:off x="7618022" y="5246343"/>
            <a:ext cx="2857821" cy="1918335"/>
          </a:xfrm>
          <a:prstGeom prst="rect">
            <a:avLst/>
          </a:prstGeom>
          <a:noFill/>
          <a:ln/>
        </p:spPr>
        <p:txBody>
          <a:bodyPr wrap="square" rtlCol="0" anchor="t"/>
          <a:lstStyle/>
          <a:p>
            <a:pPr marL="0" indent="0" algn="just">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Only open email attachments or click on links from trusted sources. If you are unsure about the legitimacy of an email or an attachment, contact the sender directly through their official channels to verify the information.</a:t>
            </a:r>
            <a:endParaRPr lang="en-US" sz="1600" dirty="0">
              <a:latin typeface="Times New Roman" panose="02020603050405020304" pitchFamily="18" charset="0"/>
              <a:cs typeface="Times New Roman" panose="02020603050405020304" pitchFamily="18" charset="0"/>
            </a:endParaRPr>
          </a:p>
        </p:txBody>
      </p:sp>
      <p:pic>
        <p:nvPicPr>
          <p:cNvPr id="16" name="Image 4" descr="preencoded.png"/>
          <p:cNvPicPr>
            <a:picLocks noChangeAspect="1"/>
          </p:cNvPicPr>
          <p:nvPr/>
        </p:nvPicPr>
        <p:blipFill>
          <a:blip r:embed="rId7"/>
          <a:stretch>
            <a:fillRect/>
          </a:stretch>
        </p:blipFill>
        <p:spPr>
          <a:xfrm>
            <a:off x="10683995" y="3621703"/>
            <a:ext cx="2642830" cy="599480"/>
          </a:xfrm>
          <a:prstGeom prst="rect">
            <a:avLst/>
          </a:prstGeom>
        </p:spPr>
      </p:pic>
      <p:sp>
        <p:nvSpPr>
          <p:cNvPr id="17" name="Text 10"/>
          <p:cNvSpPr/>
          <p:nvPr/>
        </p:nvSpPr>
        <p:spPr>
          <a:xfrm>
            <a:off x="10974861" y="4548444"/>
            <a:ext cx="1998226" cy="249674"/>
          </a:xfrm>
          <a:prstGeom prst="rect">
            <a:avLst/>
          </a:prstGeom>
          <a:noFill/>
          <a:ln/>
        </p:spPr>
        <p:txBody>
          <a:bodyPr wrap="none" rtlCol="0" anchor="t"/>
          <a:lstStyle/>
          <a:p>
            <a:pPr marL="0" indent="0" algn="l">
              <a:lnSpc>
                <a:spcPts val="1967"/>
              </a:lnSpc>
              <a:buNone/>
            </a:pPr>
            <a:r>
              <a:rPr lang="en-US" sz="2000" b="1" dirty="0">
                <a:solidFill>
                  <a:srgbClr val="F4CAB8"/>
                </a:solidFill>
                <a:latin typeface="Times New Roman" panose="02020603050405020304" pitchFamily="18" charset="0"/>
                <a:ea typeface="Brygada 1918" pitchFamily="34" charset="-122"/>
                <a:cs typeface="Times New Roman" panose="02020603050405020304" pitchFamily="18" charset="0"/>
              </a:rPr>
              <a:t>Use a Spam Filter</a:t>
            </a:r>
            <a:endParaRPr lang="en-US" sz="2000" dirty="0">
              <a:latin typeface="Times New Roman" panose="02020603050405020304" pitchFamily="18" charset="0"/>
              <a:cs typeface="Times New Roman" panose="02020603050405020304" pitchFamily="18" charset="0"/>
            </a:endParaRPr>
          </a:p>
        </p:txBody>
      </p:sp>
      <p:sp>
        <p:nvSpPr>
          <p:cNvPr id="18" name="Text 11"/>
          <p:cNvSpPr/>
          <p:nvPr/>
        </p:nvSpPr>
        <p:spPr>
          <a:xfrm>
            <a:off x="10853008" y="5229871"/>
            <a:ext cx="2857820" cy="1678543"/>
          </a:xfrm>
          <a:prstGeom prst="rect">
            <a:avLst/>
          </a:prstGeom>
          <a:noFill/>
          <a:ln/>
        </p:spPr>
        <p:txBody>
          <a:bodyPr wrap="square" rtlCol="0" anchor="t"/>
          <a:lstStyle/>
          <a:p>
            <a:pPr marL="0" indent="0" algn="just">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Configure your email client to use a spam filter to block unsolicited and suspicious emails. These filters can help identify and block phishing attempts before they reach your inbox.</a:t>
            </a:r>
            <a:endParaRPr lang="en-US" sz="16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3000">
        <p14:reveal/>
      </p:transition>
    </mc:Choice>
    <mc:Fallback>
      <p:transition spd="slow" advClick="0" advTm="3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253181" y="0"/>
            <a:ext cx="14630400" cy="8229600"/>
          </a:xfrm>
          <a:prstGeom prst="rect">
            <a:avLst/>
          </a:prstGeom>
          <a:solidFill>
            <a:srgbClr val="5C2438"/>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5709834" y="589003"/>
            <a:ext cx="7680722" cy="499586"/>
          </a:xfrm>
          <a:prstGeom prst="rect">
            <a:avLst/>
          </a:prstGeom>
          <a:noFill/>
          <a:ln/>
        </p:spPr>
        <p:txBody>
          <a:bodyPr wrap="none" rtlCol="0" anchor="t"/>
          <a:lstStyle/>
          <a:p>
            <a:pPr marL="0" indent="0" algn="just">
              <a:lnSpc>
                <a:spcPts val="3934"/>
              </a:lnSpc>
              <a:buNone/>
            </a:pPr>
            <a:r>
              <a:rPr lang="en-US" sz="4000" b="1" dirty="0">
                <a:solidFill>
                  <a:srgbClr val="FFB393"/>
                </a:solidFill>
                <a:latin typeface="Times New Roman" panose="02020603050405020304" pitchFamily="18" charset="0"/>
                <a:ea typeface="Brygada 1918" pitchFamily="34" charset="-122"/>
                <a:cs typeface="Times New Roman" panose="02020603050405020304" pitchFamily="18" charset="0"/>
              </a:rPr>
              <a:t>Importance of Cybersecurity Awareness</a:t>
            </a:r>
            <a:endParaRPr lang="en-US" sz="4000" dirty="0">
              <a:latin typeface="Times New Roman" panose="02020603050405020304" pitchFamily="18" charset="0"/>
              <a:cs typeface="Times New Roman" panose="02020603050405020304" pitchFamily="18" charset="0"/>
            </a:endParaRPr>
          </a:p>
        </p:txBody>
      </p:sp>
      <p:sp>
        <p:nvSpPr>
          <p:cNvPr id="6" name="Text 3"/>
          <p:cNvSpPr/>
          <p:nvPr/>
        </p:nvSpPr>
        <p:spPr>
          <a:xfrm>
            <a:off x="5709834" y="1417319"/>
            <a:ext cx="8095059" cy="959168"/>
          </a:xfrm>
          <a:prstGeom prst="rect">
            <a:avLst/>
          </a:prstGeom>
          <a:noFill/>
          <a:ln/>
        </p:spPr>
        <p:txBody>
          <a:bodyPr wrap="square" rtlCol="0" anchor="t"/>
          <a:lstStyle/>
          <a:p>
            <a:pPr marL="0" indent="0" algn="just">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Cybersecurity awareness is vital for individuals and organizations alike. It involves understanding the threats and vulnerabilities that exist in the digital world and taking proactive steps to mitigate those risks. By educating ourselves and others about phishing attacks, we can build a more resilient and secure online environment.</a:t>
            </a:r>
            <a:endParaRPr lang="en-US" sz="1600" dirty="0">
              <a:latin typeface="Times New Roman" panose="02020603050405020304" pitchFamily="18" charset="0"/>
              <a:cs typeface="Times New Roman" panose="02020603050405020304" pitchFamily="18" charset="0"/>
            </a:endParaRPr>
          </a:p>
        </p:txBody>
      </p:sp>
      <p:pic>
        <p:nvPicPr>
          <p:cNvPr id="7" name="Image 1" descr="preencoded.png"/>
          <p:cNvPicPr>
            <a:picLocks noChangeAspect="1"/>
          </p:cNvPicPr>
          <p:nvPr/>
        </p:nvPicPr>
        <p:blipFill>
          <a:blip r:embed="rId4"/>
          <a:stretch>
            <a:fillRect/>
          </a:stretch>
        </p:blipFill>
        <p:spPr>
          <a:xfrm>
            <a:off x="6018504" y="2896552"/>
            <a:ext cx="374571" cy="374571"/>
          </a:xfrm>
          <a:prstGeom prst="rect">
            <a:avLst/>
          </a:prstGeom>
        </p:spPr>
      </p:pic>
      <p:sp>
        <p:nvSpPr>
          <p:cNvPr id="8" name="Text 4"/>
          <p:cNvSpPr/>
          <p:nvPr/>
        </p:nvSpPr>
        <p:spPr>
          <a:xfrm>
            <a:off x="6569268" y="2931785"/>
            <a:ext cx="1998226" cy="249674"/>
          </a:xfrm>
          <a:prstGeom prst="rect">
            <a:avLst/>
          </a:prstGeom>
          <a:noFill/>
          <a:ln/>
        </p:spPr>
        <p:txBody>
          <a:bodyPr wrap="none" rtlCol="0" anchor="t"/>
          <a:lstStyle/>
          <a:p>
            <a:pPr marL="0" indent="0" algn="just">
              <a:lnSpc>
                <a:spcPts val="1967"/>
              </a:lnSpc>
              <a:buNone/>
            </a:pPr>
            <a:r>
              <a:rPr lang="en-US" sz="2000" b="1" dirty="0">
                <a:solidFill>
                  <a:srgbClr val="F4CAB8"/>
                </a:solidFill>
                <a:latin typeface="Times New Roman" panose="02020603050405020304" pitchFamily="18" charset="0"/>
                <a:ea typeface="Brygada 1918" pitchFamily="34" charset="-122"/>
                <a:cs typeface="Times New Roman" panose="02020603050405020304" pitchFamily="18" charset="0"/>
              </a:rPr>
              <a:t>Protection</a:t>
            </a:r>
            <a:endParaRPr lang="en-US" sz="2000" dirty="0">
              <a:latin typeface="Times New Roman" panose="02020603050405020304" pitchFamily="18" charset="0"/>
              <a:cs typeface="Times New Roman" panose="02020603050405020304" pitchFamily="18" charset="0"/>
            </a:endParaRPr>
          </a:p>
        </p:txBody>
      </p:sp>
      <p:sp>
        <p:nvSpPr>
          <p:cNvPr id="9" name="Text 5"/>
          <p:cNvSpPr/>
          <p:nvPr/>
        </p:nvSpPr>
        <p:spPr>
          <a:xfrm>
            <a:off x="6018504" y="3531825"/>
            <a:ext cx="3935135" cy="959168"/>
          </a:xfrm>
          <a:prstGeom prst="rect">
            <a:avLst/>
          </a:prstGeom>
          <a:noFill/>
          <a:ln/>
        </p:spPr>
        <p:txBody>
          <a:bodyPr wrap="square" rtlCol="0" anchor="t"/>
          <a:lstStyle/>
          <a:p>
            <a:pPr marL="0" indent="0" algn="just">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Cybersecurity awareness empowers individuals to protect themselves from online threats, including phishing attacks, by recognizing warning signs and practicing safe online behavior.</a:t>
            </a:r>
            <a:endParaRPr lang="en-US" sz="1600" dirty="0">
              <a:latin typeface="Times New Roman" panose="02020603050405020304" pitchFamily="18" charset="0"/>
              <a:cs typeface="Times New Roman" panose="02020603050405020304" pitchFamily="18" charset="0"/>
            </a:endParaRPr>
          </a:p>
        </p:txBody>
      </p:sp>
      <p:pic>
        <p:nvPicPr>
          <p:cNvPr id="10" name="Image 2" descr="preencoded.png"/>
          <p:cNvPicPr>
            <a:picLocks noChangeAspect="1"/>
          </p:cNvPicPr>
          <p:nvPr/>
        </p:nvPicPr>
        <p:blipFill>
          <a:blip r:embed="rId5"/>
          <a:stretch>
            <a:fillRect/>
          </a:stretch>
        </p:blipFill>
        <p:spPr>
          <a:xfrm>
            <a:off x="10170795" y="2873097"/>
            <a:ext cx="374571" cy="374571"/>
          </a:xfrm>
          <a:prstGeom prst="rect">
            <a:avLst/>
          </a:prstGeom>
        </p:spPr>
      </p:pic>
      <p:sp>
        <p:nvSpPr>
          <p:cNvPr id="11" name="Text 6"/>
          <p:cNvSpPr/>
          <p:nvPr/>
        </p:nvSpPr>
        <p:spPr>
          <a:xfrm>
            <a:off x="10747264" y="2953695"/>
            <a:ext cx="1998226" cy="249674"/>
          </a:xfrm>
          <a:prstGeom prst="rect">
            <a:avLst/>
          </a:prstGeom>
          <a:noFill/>
          <a:ln/>
        </p:spPr>
        <p:txBody>
          <a:bodyPr wrap="none" rtlCol="0" anchor="t"/>
          <a:lstStyle/>
          <a:p>
            <a:pPr marL="0" indent="0" algn="just">
              <a:lnSpc>
                <a:spcPts val="1967"/>
              </a:lnSpc>
              <a:buNone/>
            </a:pPr>
            <a:r>
              <a:rPr lang="en-US" sz="2000" b="1" dirty="0">
                <a:solidFill>
                  <a:srgbClr val="F4CAB8"/>
                </a:solidFill>
                <a:latin typeface="Times New Roman" panose="02020603050405020304" pitchFamily="18" charset="0"/>
                <a:ea typeface="Brygada 1918" pitchFamily="34" charset="-122"/>
                <a:cs typeface="Times New Roman" panose="02020603050405020304" pitchFamily="18" charset="0"/>
              </a:rPr>
              <a:t>Security</a:t>
            </a:r>
            <a:endParaRPr lang="en-US" sz="2000" dirty="0">
              <a:latin typeface="Times New Roman" panose="02020603050405020304" pitchFamily="18" charset="0"/>
              <a:cs typeface="Times New Roman" panose="02020603050405020304" pitchFamily="18" charset="0"/>
            </a:endParaRPr>
          </a:p>
        </p:txBody>
      </p:sp>
      <p:sp>
        <p:nvSpPr>
          <p:cNvPr id="12" name="Text 7"/>
          <p:cNvSpPr/>
          <p:nvPr/>
        </p:nvSpPr>
        <p:spPr>
          <a:xfrm>
            <a:off x="10170795" y="3528089"/>
            <a:ext cx="3935135" cy="959168"/>
          </a:xfrm>
          <a:prstGeom prst="rect">
            <a:avLst/>
          </a:prstGeom>
          <a:noFill/>
          <a:ln/>
        </p:spPr>
        <p:txBody>
          <a:bodyPr wrap="square" rtlCol="0" anchor="t"/>
          <a:lstStyle/>
          <a:p>
            <a:pPr marL="0" indent="0" algn="just">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By understanding the risks and vulnerabilities, individuals can take steps to secure their devices, accounts, and data, reducing the chances of falling victim to phishing attempts.</a:t>
            </a:r>
            <a:endParaRPr lang="en-US" sz="1600" dirty="0">
              <a:latin typeface="Times New Roman" panose="02020603050405020304" pitchFamily="18" charset="0"/>
              <a:cs typeface="Times New Roman" panose="02020603050405020304" pitchFamily="18" charset="0"/>
            </a:endParaRPr>
          </a:p>
        </p:txBody>
      </p:sp>
      <p:pic>
        <p:nvPicPr>
          <p:cNvPr id="13" name="Image 3" descr="preencoded.png"/>
          <p:cNvPicPr>
            <a:picLocks noChangeAspect="1"/>
          </p:cNvPicPr>
          <p:nvPr/>
        </p:nvPicPr>
        <p:blipFill>
          <a:blip r:embed="rId6"/>
          <a:stretch>
            <a:fillRect/>
          </a:stretch>
        </p:blipFill>
        <p:spPr>
          <a:xfrm>
            <a:off x="6010870" y="5145762"/>
            <a:ext cx="374571" cy="374571"/>
          </a:xfrm>
          <a:prstGeom prst="rect">
            <a:avLst/>
          </a:prstGeom>
        </p:spPr>
      </p:pic>
      <p:sp>
        <p:nvSpPr>
          <p:cNvPr id="14" name="Text 8"/>
          <p:cNvSpPr/>
          <p:nvPr/>
        </p:nvSpPr>
        <p:spPr>
          <a:xfrm>
            <a:off x="6569268" y="5185530"/>
            <a:ext cx="1998226" cy="249674"/>
          </a:xfrm>
          <a:prstGeom prst="rect">
            <a:avLst/>
          </a:prstGeom>
          <a:noFill/>
          <a:ln/>
        </p:spPr>
        <p:txBody>
          <a:bodyPr wrap="none" rtlCol="0" anchor="t"/>
          <a:lstStyle/>
          <a:p>
            <a:pPr marL="0" indent="0" algn="just">
              <a:lnSpc>
                <a:spcPts val="1967"/>
              </a:lnSpc>
              <a:buNone/>
            </a:pPr>
            <a:r>
              <a:rPr lang="en-US" sz="2000" b="1" dirty="0">
                <a:solidFill>
                  <a:srgbClr val="F4CAB8"/>
                </a:solidFill>
                <a:latin typeface="Times New Roman" panose="02020603050405020304" pitchFamily="18" charset="0"/>
                <a:ea typeface="Brygada 1918" pitchFamily="34" charset="-122"/>
                <a:cs typeface="Times New Roman" panose="02020603050405020304" pitchFamily="18" charset="0"/>
              </a:rPr>
              <a:t>Knowledge</a:t>
            </a:r>
            <a:endParaRPr lang="en-US" sz="2000" dirty="0">
              <a:latin typeface="Times New Roman" panose="02020603050405020304" pitchFamily="18" charset="0"/>
              <a:cs typeface="Times New Roman" panose="02020603050405020304" pitchFamily="18" charset="0"/>
            </a:endParaRPr>
          </a:p>
        </p:txBody>
      </p:sp>
      <p:sp>
        <p:nvSpPr>
          <p:cNvPr id="15" name="Text 9"/>
          <p:cNvSpPr/>
          <p:nvPr/>
        </p:nvSpPr>
        <p:spPr>
          <a:xfrm>
            <a:off x="6010870" y="5889784"/>
            <a:ext cx="3935135" cy="1198959"/>
          </a:xfrm>
          <a:prstGeom prst="rect">
            <a:avLst/>
          </a:prstGeom>
          <a:noFill/>
          <a:ln/>
        </p:spPr>
        <p:txBody>
          <a:bodyPr wrap="square" rtlCol="0" anchor="t"/>
          <a:lstStyle/>
          <a:p>
            <a:pPr marL="0" indent="0" algn="just">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Cybersecurity awareness fosters a culture of knowledge sharing, allowing individuals to educate each other about best practices and emerging threats, promoting collective understanding and safety.</a:t>
            </a:r>
            <a:endParaRPr lang="en-US" sz="1600" dirty="0">
              <a:latin typeface="Times New Roman" panose="02020603050405020304" pitchFamily="18" charset="0"/>
              <a:cs typeface="Times New Roman" panose="02020603050405020304" pitchFamily="18" charset="0"/>
            </a:endParaRPr>
          </a:p>
        </p:txBody>
      </p:sp>
      <p:pic>
        <p:nvPicPr>
          <p:cNvPr id="16" name="Image 4" descr="preencoded.png"/>
          <p:cNvPicPr>
            <a:picLocks noChangeAspect="1"/>
          </p:cNvPicPr>
          <p:nvPr/>
        </p:nvPicPr>
        <p:blipFill>
          <a:blip r:embed="rId7"/>
          <a:stretch>
            <a:fillRect/>
          </a:stretch>
        </p:blipFill>
        <p:spPr>
          <a:xfrm>
            <a:off x="10170795" y="5145762"/>
            <a:ext cx="374571" cy="374571"/>
          </a:xfrm>
          <a:prstGeom prst="rect">
            <a:avLst/>
          </a:prstGeom>
        </p:spPr>
      </p:pic>
      <p:sp>
        <p:nvSpPr>
          <p:cNvPr id="17" name="Text 10"/>
          <p:cNvSpPr/>
          <p:nvPr/>
        </p:nvSpPr>
        <p:spPr>
          <a:xfrm>
            <a:off x="10747264" y="5150571"/>
            <a:ext cx="1998226" cy="249674"/>
          </a:xfrm>
          <a:prstGeom prst="rect">
            <a:avLst/>
          </a:prstGeom>
          <a:noFill/>
          <a:ln/>
        </p:spPr>
        <p:txBody>
          <a:bodyPr wrap="none" rtlCol="0" anchor="t"/>
          <a:lstStyle/>
          <a:p>
            <a:pPr marL="0" indent="0" algn="just">
              <a:lnSpc>
                <a:spcPts val="1967"/>
              </a:lnSpc>
              <a:buNone/>
            </a:pPr>
            <a:r>
              <a:rPr lang="en-US" sz="2000" b="1" dirty="0">
                <a:solidFill>
                  <a:srgbClr val="F4CAB8"/>
                </a:solidFill>
                <a:latin typeface="Times New Roman" panose="02020603050405020304" pitchFamily="18" charset="0"/>
                <a:ea typeface="Brygada 1918" pitchFamily="34" charset="-122"/>
                <a:cs typeface="Times New Roman" panose="02020603050405020304" pitchFamily="18" charset="0"/>
              </a:rPr>
              <a:t>Collaboration</a:t>
            </a:r>
            <a:endParaRPr lang="en-US" sz="2000" dirty="0">
              <a:latin typeface="Times New Roman" panose="02020603050405020304" pitchFamily="18" charset="0"/>
              <a:cs typeface="Times New Roman" panose="02020603050405020304" pitchFamily="18" charset="0"/>
            </a:endParaRPr>
          </a:p>
        </p:txBody>
      </p:sp>
      <p:sp>
        <p:nvSpPr>
          <p:cNvPr id="18" name="Text 11"/>
          <p:cNvSpPr/>
          <p:nvPr/>
        </p:nvSpPr>
        <p:spPr>
          <a:xfrm>
            <a:off x="10170795" y="5975842"/>
            <a:ext cx="3935135" cy="959168"/>
          </a:xfrm>
          <a:prstGeom prst="rect">
            <a:avLst/>
          </a:prstGeom>
          <a:noFill/>
          <a:ln/>
        </p:spPr>
        <p:txBody>
          <a:bodyPr wrap="square" rtlCol="0" anchor="t"/>
          <a:lstStyle/>
          <a:p>
            <a:pPr marL="0" indent="0" algn="just">
              <a:lnSpc>
                <a:spcPts val="1888"/>
              </a:lnSpc>
              <a:buNone/>
            </a:pPr>
            <a:r>
              <a:rPr lang="en-US" sz="1600" dirty="0">
                <a:solidFill>
                  <a:srgbClr val="F4CAB8"/>
                </a:solidFill>
                <a:latin typeface="Times New Roman" panose="02020603050405020304" pitchFamily="18" charset="0"/>
                <a:ea typeface="Montserrat" pitchFamily="34" charset="-122"/>
                <a:cs typeface="Times New Roman" panose="02020603050405020304" pitchFamily="18" charset="0"/>
              </a:rPr>
              <a:t>By sharing information and best practices, individuals can collectively combat cyber threats and create a more secure digital environment for all.</a:t>
            </a:r>
            <a:endParaRPr lang="en-US" sz="16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3000">
        <p14:reveal/>
      </p:transition>
    </mc:Choice>
    <mc:Fallback>
      <p:transition spd="slow" advClick="0" advTm="3000">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TotalTime>
  <Words>2933</Words>
  <Application>Microsoft Office PowerPoint</Application>
  <PresentationFormat>Custom</PresentationFormat>
  <Paragraphs>241</Paragraphs>
  <Slides>20</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Alegreya Sans SC</vt:lpstr>
      <vt:lpstr>Arial</vt:lpstr>
      <vt:lpstr>Brygada 1918</vt:lpstr>
      <vt:lpstr>Calibri</vt:lpstr>
      <vt:lpstr>Montserrat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yuktha ravikumar</cp:lastModifiedBy>
  <cp:revision>15</cp:revision>
  <dcterms:created xsi:type="dcterms:W3CDTF">2024-07-24T09:18:56Z</dcterms:created>
  <dcterms:modified xsi:type="dcterms:W3CDTF">2024-07-25T09:56:17Z</dcterms:modified>
</cp:coreProperties>
</file>